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9" r:id="rId3"/>
    <p:sldId id="273" r:id="rId4"/>
    <p:sldId id="272" r:id="rId5"/>
    <p:sldId id="267" r:id="rId6"/>
    <p:sldId id="278" r:id="rId7"/>
    <p:sldId id="279" r:id="rId8"/>
    <p:sldId id="280" r:id="rId9"/>
    <p:sldId id="281" r:id="rId10"/>
    <p:sldId id="258" r:id="rId11"/>
    <p:sldId id="274" r:id="rId12"/>
    <p:sldId id="275" r:id="rId13"/>
    <p:sldId id="276" r:id="rId14"/>
    <p:sldId id="277" r:id="rId15"/>
    <p:sldId id="262" r:id="rId16"/>
    <p:sldId id="261" r:id="rId17"/>
    <p:sldId id="282" r:id="rId18"/>
    <p:sldId id="268" r:id="rId19"/>
    <p:sldId id="264" r:id="rId20"/>
    <p:sldId id="265"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ila Khalaf" initials="NK" lastIdx="1" clrIdx="0">
    <p:extLst>
      <p:ext uri="{19B8F6BF-5375-455C-9EA6-DF929625EA0E}">
        <p15:presenceInfo xmlns:p15="http://schemas.microsoft.com/office/powerpoint/2012/main" userId="0423047c555361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8EBB"/>
    <a:srgbClr val="2176AB"/>
    <a:srgbClr val="D07E06"/>
    <a:srgbClr val="F9A72B"/>
    <a:srgbClr val="FCCF8C"/>
    <a:srgbClr val="FFFFCC"/>
    <a:srgbClr val="F39307"/>
    <a:srgbClr val="FFFFFF"/>
    <a:srgbClr val="F29D40"/>
    <a:srgbClr val="0000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46" autoAdjust="0"/>
    <p:restoredTop sz="60988" autoAdjust="0"/>
  </p:normalViewPr>
  <p:slideViewPr>
    <p:cSldViewPr snapToGrid="0" snapToObjects="1">
      <p:cViewPr varScale="1">
        <p:scale>
          <a:sx n="68" d="100"/>
          <a:sy n="68" d="100"/>
        </p:scale>
        <p:origin x="78" y="102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LDM_Dropbox_AC:Dropbox%20(LDM):LDM%20Team%20Folder:PrevWORKS:PowerPoint%20Presentation:Work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lgn="ctr">
              <a:defRPr sz="1200">
                <a:solidFill>
                  <a:schemeClr val="tx1"/>
                </a:solidFill>
                <a:latin typeface="Open Sans Light"/>
                <a:cs typeface="Open Sans Light"/>
              </a:defRPr>
            </a:pPr>
            <a:r>
              <a:rPr lang="en-US" sz="2000" dirty="0">
                <a:solidFill>
                  <a:srgbClr val="118EBB"/>
                </a:solidFill>
                <a:latin typeface="Open Sans Light"/>
                <a:cs typeface="Open Sans Light"/>
              </a:rPr>
              <a:t>Top Benefits of Effective Workplace Safety Programs </a:t>
            </a:r>
            <a:br>
              <a:rPr lang="en-US" sz="2000" dirty="0">
                <a:solidFill>
                  <a:srgbClr val="118EBB"/>
                </a:solidFill>
                <a:latin typeface="Open Sans Light"/>
                <a:cs typeface="Open Sans Light"/>
              </a:rPr>
            </a:br>
            <a:r>
              <a:rPr lang="en-US" sz="2000" dirty="0">
                <a:solidFill>
                  <a:srgbClr val="118EBB"/>
                </a:solidFill>
                <a:latin typeface="Open Sans Light"/>
                <a:cs typeface="Open Sans Light"/>
              </a:rPr>
              <a:t>Cited by Financial Decisionmakers </a:t>
            </a:r>
            <a:r>
              <a:rPr lang="en-US" sz="2000" i="0" dirty="0">
                <a:solidFill>
                  <a:srgbClr val="118EBB"/>
                </a:solidFill>
                <a:latin typeface="Open Sans Light"/>
                <a:cs typeface="Open Sans Light"/>
              </a:rPr>
              <a:t>(percent of respondents)</a:t>
            </a:r>
          </a:p>
        </c:rich>
      </c:tx>
      <c:layout>
        <c:manualLayout>
          <c:xMode val="edge"/>
          <c:yMode val="edge"/>
          <c:x val="0.10940485564304463"/>
          <c:y val="0"/>
        </c:manualLayout>
      </c:layout>
      <c:overlay val="0"/>
      <c:spPr>
        <a:noFill/>
      </c:spPr>
    </c:title>
    <c:autoTitleDeleted val="0"/>
    <c:view3D>
      <c:rotX val="30"/>
      <c:rotY val="0"/>
      <c:rAngAx val="0"/>
    </c:view3D>
    <c:floor>
      <c:thickness val="0"/>
    </c:floor>
    <c:sideWall>
      <c:thickness val="0"/>
    </c:sideWall>
    <c:backWall>
      <c:thickness val="0"/>
    </c:backWall>
    <c:plotArea>
      <c:layout>
        <c:manualLayout>
          <c:layoutTarget val="inner"/>
          <c:xMode val="edge"/>
          <c:yMode val="edge"/>
          <c:x val="9.7980643044619425E-2"/>
          <c:y val="0.31909288422280546"/>
          <c:w val="0.75840441819772497"/>
          <c:h val="0.68002858862754101"/>
        </c:manualLayout>
      </c:layout>
      <c:pie3DChart>
        <c:varyColors val="1"/>
        <c:ser>
          <c:idx val="0"/>
          <c:order val="0"/>
          <c:tx>
            <c:strRef>
              <c:f>[Workbook1.xlsx]Sheet1!$B$1</c:f>
              <c:strCache>
                <c:ptCount val="1"/>
                <c:pt idx="0">
                  <c:v>Top Benefits of Effective Workplace Safety Programs Cited by Financial Decisionmakers (percent of respondents)</c:v>
                </c:pt>
              </c:strCache>
            </c:strRef>
          </c:tx>
          <c:explosion val="25"/>
          <c:dLbls>
            <c:dLbl>
              <c:idx val="0"/>
              <c:layout>
                <c:manualLayout>
                  <c:x val="-0.34669356955380576"/>
                  <c:y val="2.236553387673194E-2"/>
                </c:manualLayout>
              </c:layout>
              <c:tx>
                <c:rich>
                  <a:bodyPr/>
                  <a:lstStyle/>
                  <a:p>
                    <a:r>
                      <a:rPr lang="en-US" sz="1400" dirty="0">
                        <a:latin typeface="Open Sans Light"/>
                        <a:cs typeface="Open Sans Light"/>
                      </a:rPr>
                      <a:t>Better Employee Morale and Greater Job Satisfaction
6%</a:t>
                    </a:r>
                    <a:endParaRPr lang="en-US" sz="1400" dirty="0"/>
                  </a:p>
                </c:rich>
              </c:tx>
              <c:showLegendKey val="0"/>
              <c:showVal val="0"/>
              <c:showCatName val="1"/>
              <c:showSerName val="0"/>
              <c:showPercent val="1"/>
              <c:showBubbleSize val="0"/>
              <c:extLst>
                <c:ext xmlns:c15="http://schemas.microsoft.com/office/drawing/2012/chart" uri="{CE6537A1-D6FC-4f65-9D91-7224C49458BB}">
                  <c15:layout>
                    <c:manualLayout>
                      <c:w val="0.2765764435695538"/>
                      <c:h val="0.18589109019896158"/>
                    </c:manualLayout>
                  </c15:layout>
                </c:ext>
                <c:ext xmlns:c16="http://schemas.microsoft.com/office/drawing/2014/chart" uri="{C3380CC4-5D6E-409C-BE32-E72D297353CC}">
                  <c16:uniqueId val="{00000000-52AC-4E5B-BEBB-6DD8C543300E}"/>
                </c:ext>
              </c:extLst>
            </c:dLbl>
            <c:dLbl>
              <c:idx val="1"/>
              <c:layout>
                <c:manualLayout>
                  <c:x val="5.8212379702537183E-2"/>
                  <c:y val="6.6999827134445588E-3"/>
                </c:manualLayout>
              </c:layout>
              <c:tx>
                <c:rich>
                  <a:bodyPr/>
                  <a:lstStyle/>
                  <a:p>
                    <a:fld id="{00014153-2212-41BE-9BC4-86CE67BDF4DC}" type="CATEGORYNAME">
                      <a:rPr lang="en-US" sz="1400"/>
                      <a:pPr/>
                      <a:t>[CATEGORY NAME]</a:t>
                    </a:fld>
                    <a:r>
                      <a:rPr lang="en-US" sz="1400" baseline="0" dirty="0"/>
                      <a:t>
</a:t>
                    </a:r>
                    <a:fld id="{425AFA8C-9207-435A-8488-CD1D405AEFE2}" type="PERCENTAGE">
                      <a:rPr lang="en-US" sz="1400" baseline="0"/>
                      <a:pPr/>
                      <a:t>[PERCENTAGE]</a:t>
                    </a:fld>
                    <a:endParaRPr lang="en-US" sz="1400" baseline="0" dirty="0"/>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E44-46BF-AD0F-8EBA59FF1A7D}"/>
                </c:ext>
              </c:extLst>
            </c:dLbl>
            <c:dLbl>
              <c:idx val="2"/>
              <c:layout>
                <c:manualLayout>
                  <c:x val="-0.24583333333333332"/>
                  <c:y val="-0.16854853171598258"/>
                </c:manualLayout>
              </c:layout>
              <c:tx>
                <c:rich>
                  <a:bodyPr/>
                  <a:lstStyle/>
                  <a:p>
                    <a:fld id="{38AC551A-5430-4FFC-8806-9E29EDE4D248}" type="CATEGORYNAME">
                      <a:rPr lang="en-US" sz="2000">
                        <a:solidFill>
                          <a:srgbClr val="002060"/>
                        </a:solidFill>
                      </a:rPr>
                      <a:pPr/>
                      <a:t>[CATEGORY NAME]</a:t>
                    </a:fld>
                    <a:r>
                      <a:rPr lang="en-US" sz="2000" baseline="0" dirty="0">
                        <a:solidFill>
                          <a:srgbClr val="002060"/>
                        </a:solidFill>
                      </a:rPr>
                      <a:t>
</a:t>
                    </a:r>
                    <a:fld id="{424B6F6D-D225-4370-BA2D-7A0500D8E881}" type="PERCENTAGE">
                      <a:rPr lang="en-US" sz="2000" baseline="0">
                        <a:solidFill>
                          <a:srgbClr val="002060"/>
                        </a:solidFill>
                      </a:rPr>
                      <a:pPr/>
                      <a:t>[PERCENTAGE]</a:t>
                    </a:fld>
                    <a:endParaRPr lang="en-US" sz="2000" baseline="0" dirty="0">
                      <a:solidFill>
                        <a:srgbClr val="002060"/>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24513888888888888"/>
                      <c:h val="0.28798039718457635"/>
                    </c:manualLayout>
                  </c15:layout>
                  <c15:dlblFieldTable/>
                  <c15:showDataLabelsRange val="0"/>
                </c:ext>
                <c:ext xmlns:c16="http://schemas.microsoft.com/office/drawing/2014/chart" uri="{C3380CC4-5D6E-409C-BE32-E72D297353CC}">
                  <c16:uniqueId val="{00000000-CE44-46BF-AD0F-8EBA59FF1A7D}"/>
                </c:ext>
              </c:extLst>
            </c:dLbl>
            <c:dLbl>
              <c:idx val="3"/>
              <c:layout>
                <c:manualLayout>
                  <c:x val="0.18750000000000003"/>
                  <c:y val="-0.12321367451931726"/>
                </c:manualLayout>
              </c:layout>
              <c:tx>
                <c:rich>
                  <a:bodyPr/>
                  <a:lstStyle/>
                  <a:p>
                    <a:fld id="{C79EFD4F-D87E-47DB-B69A-A456662735E7}" type="CATEGORYNAME">
                      <a:rPr lang="en-US" sz="2000"/>
                      <a:pPr/>
                      <a:t>[CATEGORY NAME]</a:t>
                    </a:fld>
                    <a:r>
                      <a:rPr lang="en-US" sz="2000" baseline="0" dirty="0"/>
                      <a:t>
</a:t>
                    </a:r>
                    <a:fld id="{0A9AE70E-08AC-427A-8E9F-49CB8D23C1F5}" type="PERCENTAGE">
                      <a:rPr lang="en-US" sz="2000" baseline="0"/>
                      <a:pPr/>
                      <a:t>[PERCENTAGE]</a:t>
                    </a:fld>
                    <a:endParaRPr lang="en-US" sz="2000" baseline="0" dirty="0"/>
                  </a:p>
                </c:rich>
              </c:tx>
              <c:showLegendKey val="0"/>
              <c:showVal val="0"/>
              <c:showCatName val="1"/>
              <c:showSerName val="0"/>
              <c:showPercent val="1"/>
              <c:showBubbleSize val="0"/>
              <c:extLst>
                <c:ext xmlns:c15="http://schemas.microsoft.com/office/drawing/2012/chart" uri="{CE6537A1-D6FC-4f65-9D91-7224C49458BB}">
                  <c15:layout>
                    <c:manualLayout>
                      <c:w val="0.18611111111111112"/>
                      <c:h val="0.29384259356492393"/>
                    </c:manualLayout>
                  </c15:layout>
                  <c15:dlblFieldTable/>
                  <c15:showDataLabelsRange val="0"/>
                </c:ext>
                <c:ext xmlns:c16="http://schemas.microsoft.com/office/drawing/2014/chart" uri="{C3380CC4-5D6E-409C-BE32-E72D297353CC}">
                  <c16:uniqueId val="{00000001-CE44-46BF-AD0F-8EBA59FF1A7D}"/>
                </c:ext>
              </c:extLst>
            </c:dLbl>
            <c:dLbl>
              <c:idx val="4"/>
              <c:layout>
                <c:manualLayout>
                  <c:x val="7.4963692038495192E-2"/>
                  <c:y val="0.11533240266258674"/>
                </c:manualLayout>
              </c:layout>
              <c:tx>
                <c:rich>
                  <a:bodyPr/>
                  <a:lstStyle/>
                  <a:p>
                    <a:fld id="{CB7F912D-80FF-4C1F-B750-A267EE86B5F3}" type="CATEGORYNAME">
                      <a:rPr lang="en-US" sz="1400"/>
                      <a:pPr/>
                      <a:t>[CATEGORY NAME]</a:t>
                    </a:fld>
                    <a:r>
                      <a:rPr lang="en-US" sz="1400" baseline="0" dirty="0"/>
                      <a:t>
</a:t>
                    </a:r>
                    <a:fld id="{8DA502CD-0406-437C-9CE3-73EA74139F8F}" type="PERCENTAGE">
                      <a:rPr lang="en-US" sz="1400" baseline="0"/>
                      <a:pPr/>
                      <a:t>[PERCENTAGE]</a:t>
                    </a:fld>
                    <a:endParaRPr lang="en-US" sz="1400" baseline="0" dirty="0"/>
                  </a:p>
                </c:rich>
              </c:tx>
              <c:showLegendKey val="0"/>
              <c:showVal val="0"/>
              <c:showCatName val="1"/>
              <c:showSerName val="0"/>
              <c:showPercent val="1"/>
              <c:showBubbleSize val="0"/>
              <c:extLst>
                <c:ext xmlns:c15="http://schemas.microsoft.com/office/drawing/2012/chart" uri="{CE6537A1-D6FC-4f65-9D91-7224C49458BB}">
                  <c15:layout>
                    <c:manualLayout>
                      <c:w val="7.4402777777777776E-2"/>
                      <c:h val="0.13911433922879179"/>
                    </c:manualLayout>
                  </c15:layout>
                  <c15:dlblFieldTable/>
                  <c15:showDataLabelsRange val="0"/>
                </c:ext>
                <c:ext xmlns:c16="http://schemas.microsoft.com/office/drawing/2014/chart" uri="{C3380CC4-5D6E-409C-BE32-E72D297353CC}">
                  <c16:uniqueId val="{00000001-52AC-4E5B-BEBB-6DD8C543300E}"/>
                </c:ext>
              </c:extLst>
            </c:dLbl>
            <c:spPr>
              <a:noFill/>
              <a:ln>
                <a:noFill/>
              </a:ln>
              <a:effectLst/>
            </c:spPr>
            <c:txPr>
              <a:bodyPr/>
              <a:lstStyle/>
              <a:p>
                <a:pPr>
                  <a:defRPr sz="1100" b="1">
                    <a:solidFill>
                      <a:schemeClr val="tx1"/>
                    </a:solidFill>
                    <a:latin typeface="Open Sans Light"/>
                    <a:cs typeface="Open Sans Light"/>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[Workbook1.xlsx]Sheet1!$A$2:$A$6</c:f>
              <c:strCache>
                <c:ptCount val="5"/>
                <c:pt idx="0">
                  <c:v>Better Employee Morale and Greter Job Satisfaction</c:v>
                </c:pt>
                <c:pt idx="1">
                  <c:v>Greater Retention of Employees</c:v>
                </c:pt>
                <c:pt idx="2">
                  <c:v>Increased Productivity</c:v>
                </c:pt>
                <c:pt idx="3">
                  <c:v>Reduced Costs</c:v>
                </c:pt>
                <c:pt idx="4">
                  <c:v>Other</c:v>
                </c:pt>
              </c:strCache>
            </c:strRef>
          </c:cat>
          <c:val>
            <c:numRef>
              <c:f>[Workbook1.xlsx]Sheet1!$B$2:$B$6</c:f>
              <c:numCache>
                <c:formatCode>0%</c:formatCode>
                <c:ptCount val="5"/>
                <c:pt idx="0">
                  <c:v>0.06</c:v>
                </c:pt>
                <c:pt idx="1">
                  <c:v>7.0000000000000007E-2</c:v>
                </c:pt>
                <c:pt idx="2">
                  <c:v>0.43</c:v>
                </c:pt>
                <c:pt idx="3">
                  <c:v>0.28000000000000003</c:v>
                </c:pt>
                <c:pt idx="4">
                  <c:v>0.16</c:v>
                </c:pt>
              </c:numCache>
            </c:numRef>
          </c:val>
          <c:extLst>
            <c:ext xmlns:c16="http://schemas.microsoft.com/office/drawing/2014/chart" uri="{C3380CC4-5D6E-409C-BE32-E72D297353CC}">
              <c16:uniqueId val="{00000002-52AC-4E5B-BEBB-6DD8C543300E}"/>
            </c:ext>
          </c:extLst>
        </c:ser>
        <c:dLbls>
          <c:showLegendKey val="0"/>
          <c:showVal val="0"/>
          <c:showCatName val="1"/>
          <c:showSerName val="0"/>
          <c:showPercent val="1"/>
          <c:showBubbleSize val="0"/>
          <c:showLeaderLines val="1"/>
        </c:dLbls>
      </c:pie3DChart>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FD514D-B179-43E1-8264-502C804CDE44}"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605A2C9F-5DC4-44CF-96C7-9CA5048204B2}">
      <dgm:prSet phldrT="[Text]"/>
      <dgm:spPr/>
      <dgm:t>
        <a:bodyPr/>
        <a:lstStyle/>
        <a:p>
          <a:r>
            <a:rPr lang="en-US" dirty="0">
              <a:solidFill>
                <a:srgbClr val="FF0000"/>
              </a:solidFill>
              <a:latin typeface="Arial Rounded MT Bold" panose="020F0704030504030204" pitchFamily="34" charset="0"/>
            </a:rPr>
            <a:t>Algorithms</a:t>
          </a:r>
        </a:p>
      </dgm:t>
    </dgm:pt>
    <dgm:pt modelId="{505BA610-A573-4BF0-85CC-CBA2886FD079}" type="parTrans" cxnId="{5353E7A1-AE1E-45F5-B805-1E6A4041A77F}">
      <dgm:prSet/>
      <dgm:spPr/>
      <dgm:t>
        <a:bodyPr/>
        <a:lstStyle/>
        <a:p>
          <a:endParaRPr lang="en-US"/>
        </a:p>
      </dgm:t>
    </dgm:pt>
    <dgm:pt modelId="{665B5171-902E-450B-866A-4C48C6F7B9B5}" type="sibTrans" cxnId="{5353E7A1-AE1E-45F5-B805-1E6A4041A77F}">
      <dgm:prSet/>
      <dgm:spPr/>
      <dgm:t>
        <a:bodyPr/>
        <a:lstStyle/>
        <a:p>
          <a:endParaRPr lang="en-US"/>
        </a:p>
      </dgm:t>
    </dgm:pt>
    <dgm:pt modelId="{C09E8249-2827-4769-A20A-11747364FED3}">
      <dgm:prSet phldrT="[Text]" custT="1"/>
      <dgm:spPr/>
      <dgm:t>
        <a:bodyPr/>
        <a:lstStyle/>
        <a:p>
          <a:r>
            <a:rPr lang="en-US" sz="2400" dirty="0">
              <a:solidFill>
                <a:srgbClr val="2176AB"/>
              </a:solidFill>
              <a:latin typeface="Arial Rounded MT Bold" panose="020F0704030504030204" pitchFamily="34" charset="0"/>
            </a:rPr>
            <a:t>Data Driven insights</a:t>
          </a:r>
        </a:p>
      </dgm:t>
    </dgm:pt>
    <dgm:pt modelId="{EBC51EAC-78E0-4AE2-855A-5DB059F640CA}" type="parTrans" cxnId="{93A08018-3A49-4318-A2E2-1FFCE7CFE520}">
      <dgm:prSet/>
      <dgm:spPr/>
      <dgm:t>
        <a:bodyPr/>
        <a:lstStyle/>
        <a:p>
          <a:endParaRPr lang="en-US"/>
        </a:p>
      </dgm:t>
    </dgm:pt>
    <dgm:pt modelId="{0F306983-BE99-4416-BBDA-6910ACB63641}" type="sibTrans" cxnId="{93A08018-3A49-4318-A2E2-1FFCE7CFE520}">
      <dgm:prSet/>
      <dgm:spPr/>
      <dgm:t>
        <a:bodyPr/>
        <a:lstStyle/>
        <a:p>
          <a:endParaRPr lang="en-US"/>
        </a:p>
      </dgm:t>
    </dgm:pt>
    <dgm:pt modelId="{A6DAA278-41A9-4991-8985-48956AED75F8}">
      <dgm:prSet phldrT="[Text]" custT="1"/>
      <dgm:spPr/>
      <dgm:t>
        <a:bodyPr/>
        <a:lstStyle/>
        <a:p>
          <a:r>
            <a:rPr lang="en-US" sz="2400" dirty="0">
              <a:latin typeface="Arial Rounded MT Bold" panose="020F0704030504030204" pitchFamily="34" charset="0"/>
            </a:rPr>
            <a:t>Predictive Analytics  </a:t>
          </a:r>
        </a:p>
      </dgm:t>
    </dgm:pt>
    <dgm:pt modelId="{1DA5F746-0D85-49D7-9755-81A1C6B0C298}" type="parTrans" cxnId="{DCA77740-01A8-43C7-AFFF-B5317B702178}">
      <dgm:prSet/>
      <dgm:spPr/>
      <dgm:t>
        <a:bodyPr/>
        <a:lstStyle/>
        <a:p>
          <a:endParaRPr lang="en-US"/>
        </a:p>
      </dgm:t>
    </dgm:pt>
    <dgm:pt modelId="{0ED9DFD4-85D8-4037-8628-A05E8CCD3427}" type="sibTrans" cxnId="{DCA77740-01A8-43C7-AFFF-B5317B702178}">
      <dgm:prSet/>
      <dgm:spPr/>
      <dgm:t>
        <a:bodyPr/>
        <a:lstStyle/>
        <a:p>
          <a:endParaRPr lang="en-US"/>
        </a:p>
      </dgm:t>
    </dgm:pt>
    <dgm:pt modelId="{1B6262E6-6636-4B14-A986-BBE93F94A7BF}">
      <dgm:prSet phldrT="[Text]" custT="1"/>
      <dgm:spPr/>
      <dgm:t>
        <a:bodyPr/>
        <a:lstStyle/>
        <a:p>
          <a:r>
            <a:rPr lang="en-US" sz="2400" dirty="0">
              <a:solidFill>
                <a:srgbClr val="D07E06"/>
              </a:solidFill>
              <a:latin typeface="Arial Rounded MT Bold" panose="020F0704030504030204" pitchFamily="34" charset="0"/>
            </a:rPr>
            <a:t>Forward-Looking Data</a:t>
          </a:r>
        </a:p>
      </dgm:t>
    </dgm:pt>
    <dgm:pt modelId="{7D559E50-43A1-4690-9E16-FB333D84C2CC}" type="parTrans" cxnId="{B9BBD8A3-E7BB-4AD6-8A22-211C0357D81D}">
      <dgm:prSet/>
      <dgm:spPr/>
      <dgm:t>
        <a:bodyPr/>
        <a:lstStyle/>
        <a:p>
          <a:endParaRPr lang="en-US"/>
        </a:p>
      </dgm:t>
    </dgm:pt>
    <dgm:pt modelId="{083AC162-BCCD-4266-9B1A-2BD6A9644785}" type="sibTrans" cxnId="{B9BBD8A3-E7BB-4AD6-8A22-211C0357D81D}">
      <dgm:prSet/>
      <dgm:spPr/>
      <dgm:t>
        <a:bodyPr/>
        <a:lstStyle/>
        <a:p>
          <a:endParaRPr lang="en-US"/>
        </a:p>
      </dgm:t>
    </dgm:pt>
    <dgm:pt modelId="{D02A5FD8-3B90-4404-8ED6-A24C1F2BC50C}" type="pres">
      <dgm:prSet presAssocID="{81FD514D-B179-43E1-8264-502C804CDE44}" presName="Name0" presStyleCnt="0">
        <dgm:presLayoutVars>
          <dgm:dir/>
          <dgm:animOne val="branch"/>
          <dgm:animLvl val="lvl"/>
        </dgm:presLayoutVars>
      </dgm:prSet>
      <dgm:spPr/>
    </dgm:pt>
    <dgm:pt modelId="{7FE5A13F-A464-40E0-B393-3C5E8DA84DBF}" type="pres">
      <dgm:prSet presAssocID="{605A2C9F-5DC4-44CF-96C7-9CA5048204B2}" presName="chaos" presStyleCnt="0"/>
      <dgm:spPr/>
    </dgm:pt>
    <dgm:pt modelId="{B0F0F45A-453D-4683-9BA3-05385F6C1058}" type="pres">
      <dgm:prSet presAssocID="{605A2C9F-5DC4-44CF-96C7-9CA5048204B2}" presName="parTx1" presStyleLbl="revTx" presStyleIdx="0" presStyleCnt="3"/>
      <dgm:spPr/>
    </dgm:pt>
    <dgm:pt modelId="{E69B6D5C-C57A-4AE3-8ECE-921B13E335E7}" type="pres">
      <dgm:prSet presAssocID="{605A2C9F-5DC4-44CF-96C7-9CA5048204B2}" presName="desTx1" presStyleLbl="revTx" presStyleIdx="1" presStyleCnt="3" custScaleX="245375">
        <dgm:presLayoutVars>
          <dgm:bulletEnabled val="1"/>
        </dgm:presLayoutVars>
      </dgm:prSet>
      <dgm:spPr/>
    </dgm:pt>
    <dgm:pt modelId="{3A2190A0-5B57-441B-99BB-88B0C89AE92D}" type="pres">
      <dgm:prSet presAssocID="{605A2C9F-5DC4-44CF-96C7-9CA5048204B2}" presName="c1" presStyleLbl="node1" presStyleIdx="0" presStyleCnt="19"/>
      <dgm:spPr/>
    </dgm:pt>
    <dgm:pt modelId="{4A09D9A6-2CE8-4977-A9C7-8FB89754CB09}" type="pres">
      <dgm:prSet presAssocID="{605A2C9F-5DC4-44CF-96C7-9CA5048204B2}" presName="c2" presStyleLbl="node1" presStyleIdx="1" presStyleCnt="19"/>
      <dgm:spPr/>
    </dgm:pt>
    <dgm:pt modelId="{6E01CB72-686E-4C7E-98CD-2B4151A784D3}" type="pres">
      <dgm:prSet presAssocID="{605A2C9F-5DC4-44CF-96C7-9CA5048204B2}" presName="c3" presStyleLbl="node1" presStyleIdx="2" presStyleCnt="19"/>
      <dgm:spPr/>
    </dgm:pt>
    <dgm:pt modelId="{8330B872-6CD2-4436-BAE0-20F28286EDCE}" type="pres">
      <dgm:prSet presAssocID="{605A2C9F-5DC4-44CF-96C7-9CA5048204B2}" presName="c4" presStyleLbl="node1" presStyleIdx="3" presStyleCnt="19"/>
      <dgm:spPr/>
    </dgm:pt>
    <dgm:pt modelId="{9EED7459-F440-4429-B00C-5EF12D297ED8}" type="pres">
      <dgm:prSet presAssocID="{605A2C9F-5DC4-44CF-96C7-9CA5048204B2}" presName="c5" presStyleLbl="node1" presStyleIdx="4" presStyleCnt="19"/>
      <dgm:spPr/>
    </dgm:pt>
    <dgm:pt modelId="{99322DA2-1A18-444D-BCDC-374594C8F43F}" type="pres">
      <dgm:prSet presAssocID="{605A2C9F-5DC4-44CF-96C7-9CA5048204B2}" presName="c6" presStyleLbl="node1" presStyleIdx="5" presStyleCnt="19"/>
      <dgm:spPr/>
    </dgm:pt>
    <dgm:pt modelId="{B412B488-2394-42FD-ABFD-4C857F4B88E2}" type="pres">
      <dgm:prSet presAssocID="{605A2C9F-5DC4-44CF-96C7-9CA5048204B2}" presName="c7" presStyleLbl="node1" presStyleIdx="6" presStyleCnt="19"/>
      <dgm:spPr/>
    </dgm:pt>
    <dgm:pt modelId="{07572CA4-2514-44E7-852D-F6D21C1FA8F0}" type="pres">
      <dgm:prSet presAssocID="{605A2C9F-5DC4-44CF-96C7-9CA5048204B2}" presName="c8" presStyleLbl="node1" presStyleIdx="7" presStyleCnt="19"/>
      <dgm:spPr/>
    </dgm:pt>
    <dgm:pt modelId="{E8C9BA1C-2EA0-4CBF-B97F-25F65568A4BF}" type="pres">
      <dgm:prSet presAssocID="{605A2C9F-5DC4-44CF-96C7-9CA5048204B2}" presName="c9" presStyleLbl="node1" presStyleIdx="8" presStyleCnt="19"/>
      <dgm:spPr/>
    </dgm:pt>
    <dgm:pt modelId="{5AB7047F-4B94-482E-875B-8B3952735682}" type="pres">
      <dgm:prSet presAssocID="{605A2C9F-5DC4-44CF-96C7-9CA5048204B2}" presName="c10" presStyleLbl="node1" presStyleIdx="9" presStyleCnt="19"/>
      <dgm:spPr/>
    </dgm:pt>
    <dgm:pt modelId="{663F5903-B766-4586-A9E8-4DF03B4229AD}" type="pres">
      <dgm:prSet presAssocID="{605A2C9F-5DC4-44CF-96C7-9CA5048204B2}" presName="c11" presStyleLbl="node1" presStyleIdx="10" presStyleCnt="19"/>
      <dgm:spPr/>
    </dgm:pt>
    <dgm:pt modelId="{34E99E67-EDF2-48CA-B647-CCB726450E69}" type="pres">
      <dgm:prSet presAssocID="{605A2C9F-5DC4-44CF-96C7-9CA5048204B2}" presName="c12" presStyleLbl="node1" presStyleIdx="11" presStyleCnt="19"/>
      <dgm:spPr/>
    </dgm:pt>
    <dgm:pt modelId="{51EBDA12-0F00-4CDC-A80F-863FA328594B}" type="pres">
      <dgm:prSet presAssocID="{605A2C9F-5DC4-44CF-96C7-9CA5048204B2}" presName="c13" presStyleLbl="node1" presStyleIdx="12" presStyleCnt="19"/>
      <dgm:spPr/>
    </dgm:pt>
    <dgm:pt modelId="{9A4FCBE9-B69A-4FD5-A2C0-62677C81FF47}" type="pres">
      <dgm:prSet presAssocID="{605A2C9F-5DC4-44CF-96C7-9CA5048204B2}" presName="c14" presStyleLbl="node1" presStyleIdx="13" presStyleCnt="19"/>
      <dgm:spPr/>
    </dgm:pt>
    <dgm:pt modelId="{12F189EF-AB46-4BB6-9A18-B7E484D9799E}" type="pres">
      <dgm:prSet presAssocID="{605A2C9F-5DC4-44CF-96C7-9CA5048204B2}" presName="c15" presStyleLbl="node1" presStyleIdx="14" presStyleCnt="19"/>
      <dgm:spPr/>
    </dgm:pt>
    <dgm:pt modelId="{5CF8FB7A-7B2B-438D-9F24-ECF3DDBD7DCC}" type="pres">
      <dgm:prSet presAssocID="{605A2C9F-5DC4-44CF-96C7-9CA5048204B2}" presName="c16" presStyleLbl="node1" presStyleIdx="15" presStyleCnt="19"/>
      <dgm:spPr/>
    </dgm:pt>
    <dgm:pt modelId="{298E41F3-789D-4ACD-8318-CD79AF9235EA}" type="pres">
      <dgm:prSet presAssocID="{605A2C9F-5DC4-44CF-96C7-9CA5048204B2}" presName="c17" presStyleLbl="node1" presStyleIdx="16" presStyleCnt="19"/>
      <dgm:spPr/>
    </dgm:pt>
    <dgm:pt modelId="{52AF7079-37D8-4256-BA95-AC00151DB8AA}" type="pres">
      <dgm:prSet presAssocID="{605A2C9F-5DC4-44CF-96C7-9CA5048204B2}" presName="c18" presStyleLbl="node1" presStyleIdx="17" presStyleCnt="19"/>
      <dgm:spPr/>
    </dgm:pt>
    <dgm:pt modelId="{38290A45-9D9B-4F76-AB6D-1464234A6620}" type="pres">
      <dgm:prSet presAssocID="{665B5171-902E-450B-866A-4C48C6F7B9B5}" presName="chevronComposite1" presStyleCnt="0"/>
      <dgm:spPr/>
    </dgm:pt>
    <dgm:pt modelId="{353B4394-6DAE-4261-BBA3-34A4C02BCFFA}" type="pres">
      <dgm:prSet presAssocID="{665B5171-902E-450B-866A-4C48C6F7B9B5}" presName="chevron1" presStyleLbl="sibTrans2D1" presStyleIdx="0" presStyleCnt="2"/>
      <dgm:spPr/>
    </dgm:pt>
    <dgm:pt modelId="{13D38D4B-F9E6-4020-B0D7-1197A1F0A89C}" type="pres">
      <dgm:prSet presAssocID="{665B5171-902E-450B-866A-4C48C6F7B9B5}" presName="spChevron1" presStyleCnt="0"/>
      <dgm:spPr/>
    </dgm:pt>
    <dgm:pt modelId="{D6CD98C5-ED27-4215-8EB6-3C9CE5FE8719}" type="pres">
      <dgm:prSet presAssocID="{665B5171-902E-450B-866A-4C48C6F7B9B5}" presName="overlap" presStyleCnt="0"/>
      <dgm:spPr/>
    </dgm:pt>
    <dgm:pt modelId="{D55CDCA0-D601-4632-8618-896A51747A76}" type="pres">
      <dgm:prSet presAssocID="{665B5171-902E-450B-866A-4C48C6F7B9B5}" presName="chevronComposite2" presStyleCnt="0"/>
      <dgm:spPr/>
    </dgm:pt>
    <dgm:pt modelId="{09F3965F-F3D5-4AEE-9D38-8D22A20BDB8B}" type="pres">
      <dgm:prSet presAssocID="{665B5171-902E-450B-866A-4C48C6F7B9B5}" presName="chevron2" presStyleLbl="sibTrans2D1" presStyleIdx="1" presStyleCnt="2"/>
      <dgm:spPr/>
    </dgm:pt>
    <dgm:pt modelId="{19B93288-3DBD-4BD3-921A-DB98FF130F05}" type="pres">
      <dgm:prSet presAssocID="{665B5171-902E-450B-866A-4C48C6F7B9B5}" presName="spChevron2" presStyleCnt="0"/>
      <dgm:spPr/>
    </dgm:pt>
    <dgm:pt modelId="{F27AB218-5439-425F-81AB-F6D7251D5E4C}" type="pres">
      <dgm:prSet presAssocID="{A6DAA278-41A9-4991-8985-48956AED75F8}" presName="last" presStyleCnt="0"/>
      <dgm:spPr/>
    </dgm:pt>
    <dgm:pt modelId="{42461CBB-5E9A-4B44-BAC0-B77A1368CC39}" type="pres">
      <dgm:prSet presAssocID="{A6DAA278-41A9-4991-8985-48956AED75F8}" presName="circleTx" presStyleLbl="node1" presStyleIdx="18" presStyleCnt="19" custScaleX="410706"/>
      <dgm:spPr/>
    </dgm:pt>
    <dgm:pt modelId="{A96DD476-3C86-46AD-A9DA-BEE4A2151917}" type="pres">
      <dgm:prSet presAssocID="{A6DAA278-41A9-4991-8985-48956AED75F8}" presName="desTxN" presStyleLbl="revTx" presStyleIdx="2" presStyleCnt="3" custScaleX="348432">
        <dgm:presLayoutVars>
          <dgm:bulletEnabled val="1"/>
        </dgm:presLayoutVars>
      </dgm:prSet>
      <dgm:spPr/>
    </dgm:pt>
    <dgm:pt modelId="{1A4CF2BA-1A5E-48FD-918F-88A84B1C1BA7}" type="pres">
      <dgm:prSet presAssocID="{A6DAA278-41A9-4991-8985-48956AED75F8}" presName="spN" presStyleCnt="0"/>
      <dgm:spPr/>
    </dgm:pt>
  </dgm:ptLst>
  <dgm:cxnLst>
    <dgm:cxn modelId="{93A08018-3A49-4318-A2E2-1FFCE7CFE520}" srcId="{605A2C9F-5DC4-44CF-96C7-9CA5048204B2}" destId="{C09E8249-2827-4769-A20A-11747364FED3}" srcOrd="0" destOrd="0" parTransId="{EBC51EAC-78E0-4AE2-855A-5DB059F640CA}" sibTransId="{0F306983-BE99-4416-BBDA-6910ACB63641}"/>
    <dgm:cxn modelId="{EF248C1C-7159-4B2D-8857-FA2B14E8894D}" type="presOf" srcId="{81FD514D-B179-43E1-8264-502C804CDE44}" destId="{D02A5FD8-3B90-4404-8ED6-A24C1F2BC50C}" srcOrd="0" destOrd="0" presId="urn:microsoft.com/office/officeart/2009/3/layout/RandomtoResultProcess"/>
    <dgm:cxn modelId="{09C27621-9446-4F8E-8575-84F06D887F0C}" type="presOf" srcId="{C09E8249-2827-4769-A20A-11747364FED3}" destId="{E69B6D5C-C57A-4AE3-8ECE-921B13E335E7}" srcOrd="0" destOrd="0" presId="urn:microsoft.com/office/officeart/2009/3/layout/RandomtoResultProcess"/>
    <dgm:cxn modelId="{DCA77740-01A8-43C7-AFFF-B5317B702178}" srcId="{81FD514D-B179-43E1-8264-502C804CDE44}" destId="{A6DAA278-41A9-4991-8985-48956AED75F8}" srcOrd="1" destOrd="0" parTransId="{1DA5F746-0D85-49D7-9755-81A1C6B0C298}" sibTransId="{0ED9DFD4-85D8-4037-8628-A05E8CCD3427}"/>
    <dgm:cxn modelId="{5F51AC74-2761-4946-A561-3BC14FB0C11E}" type="presOf" srcId="{1B6262E6-6636-4B14-A986-BBE93F94A7BF}" destId="{A96DD476-3C86-46AD-A9DA-BEE4A2151917}" srcOrd="0" destOrd="0" presId="urn:microsoft.com/office/officeart/2009/3/layout/RandomtoResultProcess"/>
    <dgm:cxn modelId="{F9BF0999-3B5D-4A73-AED3-FD1661A6FD71}" type="presOf" srcId="{A6DAA278-41A9-4991-8985-48956AED75F8}" destId="{42461CBB-5E9A-4B44-BAC0-B77A1368CC39}" srcOrd="0" destOrd="0" presId="urn:microsoft.com/office/officeart/2009/3/layout/RandomtoResultProcess"/>
    <dgm:cxn modelId="{5353E7A1-AE1E-45F5-B805-1E6A4041A77F}" srcId="{81FD514D-B179-43E1-8264-502C804CDE44}" destId="{605A2C9F-5DC4-44CF-96C7-9CA5048204B2}" srcOrd="0" destOrd="0" parTransId="{505BA610-A573-4BF0-85CC-CBA2886FD079}" sibTransId="{665B5171-902E-450B-866A-4C48C6F7B9B5}"/>
    <dgm:cxn modelId="{B9BBD8A3-E7BB-4AD6-8A22-211C0357D81D}" srcId="{A6DAA278-41A9-4991-8985-48956AED75F8}" destId="{1B6262E6-6636-4B14-A986-BBE93F94A7BF}" srcOrd="0" destOrd="0" parTransId="{7D559E50-43A1-4690-9E16-FB333D84C2CC}" sibTransId="{083AC162-BCCD-4266-9B1A-2BD6A9644785}"/>
    <dgm:cxn modelId="{7EC846AE-1659-4410-8CD0-5B17C112B09E}" type="presOf" srcId="{605A2C9F-5DC4-44CF-96C7-9CA5048204B2}" destId="{B0F0F45A-453D-4683-9BA3-05385F6C1058}" srcOrd="0" destOrd="0" presId="urn:microsoft.com/office/officeart/2009/3/layout/RandomtoResultProcess"/>
    <dgm:cxn modelId="{05CFF451-5279-47C2-9C58-69B5EA1205B3}" type="presParOf" srcId="{D02A5FD8-3B90-4404-8ED6-A24C1F2BC50C}" destId="{7FE5A13F-A464-40E0-B393-3C5E8DA84DBF}" srcOrd="0" destOrd="0" presId="urn:microsoft.com/office/officeart/2009/3/layout/RandomtoResultProcess"/>
    <dgm:cxn modelId="{9D197ABB-19E6-4BA0-8A30-EB10CD0143B5}" type="presParOf" srcId="{7FE5A13F-A464-40E0-B393-3C5E8DA84DBF}" destId="{B0F0F45A-453D-4683-9BA3-05385F6C1058}" srcOrd="0" destOrd="0" presId="urn:microsoft.com/office/officeart/2009/3/layout/RandomtoResultProcess"/>
    <dgm:cxn modelId="{F317C4CE-E85E-4FFA-A61B-DFA1F6B99A54}" type="presParOf" srcId="{7FE5A13F-A464-40E0-B393-3C5E8DA84DBF}" destId="{E69B6D5C-C57A-4AE3-8ECE-921B13E335E7}" srcOrd="1" destOrd="0" presId="urn:microsoft.com/office/officeart/2009/3/layout/RandomtoResultProcess"/>
    <dgm:cxn modelId="{6B66C517-5A91-4C20-97BA-4BD3E9F579D2}" type="presParOf" srcId="{7FE5A13F-A464-40E0-B393-3C5E8DA84DBF}" destId="{3A2190A0-5B57-441B-99BB-88B0C89AE92D}" srcOrd="2" destOrd="0" presId="urn:microsoft.com/office/officeart/2009/3/layout/RandomtoResultProcess"/>
    <dgm:cxn modelId="{D81DFDD8-29C1-43D0-9F27-641FBC405077}" type="presParOf" srcId="{7FE5A13F-A464-40E0-B393-3C5E8DA84DBF}" destId="{4A09D9A6-2CE8-4977-A9C7-8FB89754CB09}" srcOrd="3" destOrd="0" presId="urn:microsoft.com/office/officeart/2009/3/layout/RandomtoResultProcess"/>
    <dgm:cxn modelId="{84AD371B-60A3-4489-B3CB-2E5F7B971716}" type="presParOf" srcId="{7FE5A13F-A464-40E0-B393-3C5E8DA84DBF}" destId="{6E01CB72-686E-4C7E-98CD-2B4151A784D3}" srcOrd="4" destOrd="0" presId="urn:microsoft.com/office/officeart/2009/3/layout/RandomtoResultProcess"/>
    <dgm:cxn modelId="{A7DE2962-5FA4-4B1A-BDA3-21D36E8F4386}" type="presParOf" srcId="{7FE5A13F-A464-40E0-B393-3C5E8DA84DBF}" destId="{8330B872-6CD2-4436-BAE0-20F28286EDCE}" srcOrd="5" destOrd="0" presId="urn:microsoft.com/office/officeart/2009/3/layout/RandomtoResultProcess"/>
    <dgm:cxn modelId="{3E8AC242-AC35-462C-954A-C1FFAC4F743B}" type="presParOf" srcId="{7FE5A13F-A464-40E0-B393-3C5E8DA84DBF}" destId="{9EED7459-F440-4429-B00C-5EF12D297ED8}" srcOrd="6" destOrd="0" presId="urn:microsoft.com/office/officeart/2009/3/layout/RandomtoResultProcess"/>
    <dgm:cxn modelId="{325607BE-D49B-476D-9CEC-0DED3010FB6C}" type="presParOf" srcId="{7FE5A13F-A464-40E0-B393-3C5E8DA84DBF}" destId="{99322DA2-1A18-444D-BCDC-374594C8F43F}" srcOrd="7" destOrd="0" presId="urn:microsoft.com/office/officeart/2009/3/layout/RandomtoResultProcess"/>
    <dgm:cxn modelId="{8C20386D-089F-4021-9D79-5C1EDE934E7C}" type="presParOf" srcId="{7FE5A13F-A464-40E0-B393-3C5E8DA84DBF}" destId="{B412B488-2394-42FD-ABFD-4C857F4B88E2}" srcOrd="8" destOrd="0" presId="urn:microsoft.com/office/officeart/2009/3/layout/RandomtoResultProcess"/>
    <dgm:cxn modelId="{ADAF31D4-884A-408A-BA0A-975F2D5764F2}" type="presParOf" srcId="{7FE5A13F-A464-40E0-B393-3C5E8DA84DBF}" destId="{07572CA4-2514-44E7-852D-F6D21C1FA8F0}" srcOrd="9" destOrd="0" presId="urn:microsoft.com/office/officeart/2009/3/layout/RandomtoResultProcess"/>
    <dgm:cxn modelId="{90663FD0-9D26-42DD-96E2-231BF9F29B09}" type="presParOf" srcId="{7FE5A13F-A464-40E0-B393-3C5E8DA84DBF}" destId="{E8C9BA1C-2EA0-4CBF-B97F-25F65568A4BF}" srcOrd="10" destOrd="0" presId="urn:microsoft.com/office/officeart/2009/3/layout/RandomtoResultProcess"/>
    <dgm:cxn modelId="{104157EA-6348-4418-846C-9ED4B9F0D64C}" type="presParOf" srcId="{7FE5A13F-A464-40E0-B393-3C5E8DA84DBF}" destId="{5AB7047F-4B94-482E-875B-8B3952735682}" srcOrd="11" destOrd="0" presId="urn:microsoft.com/office/officeart/2009/3/layout/RandomtoResultProcess"/>
    <dgm:cxn modelId="{F450C302-AE56-4C5F-844C-FFF5F3249EC6}" type="presParOf" srcId="{7FE5A13F-A464-40E0-B393-3C5E8DA84DBF}" destId="{663F5903-B766-4586-A9E8-4DF03B4229AD}" srcOrd="12" destOrd="0" presId="urn:microsoft.com/office/officeart/2009/3/layout/RandomtoResultProcess"/>
    <dgm:cxn modelId="{517B416A-F193-4399-8B09-4476FE89A464}" type="presParOf" srcId="{7FE5A13F-A464-40E0-B393-3C5E8DA84DBF}" destId="{34E99E67-EDF2-48CA-B647-CCB726450E69}" srcOrd="13" destOrd="0" presId="urn:microsoft.com/office/officeart/2009/3/layout/RandomtoResultProcess"/>
    <dgm:cxn modelId="{FAAE8998-0D65-4125-9463-09FDE5556D49}" type="presParOf" srcId="{7FE5A13F-A464-40E0-B393-3C5E8DA84DBF}" destId="{51EBDA12-0F00-4CDC-A80F-863FA328594B}" srcOrd="14" destOrd="0" presId="urn:microsoft.com/office/officeart/2009/3/layout/RandomtoResultProcess"/>
    <dgm:cxn modelId="{FF01BA4A-F588-4384-849D-1473B4A772AB}" type="presParOf" srcId="{7FE5A13F-A464-40E0-B393-3C5E8DA84DBF}" destId="{9A4FCBE9-B69A-4FD5-A2C0-62677C81FF47}" srcOrd="15" destOrd="0" presId="urn:microsoft.com/office/officeart/2009/3/layout/RandomtoResultProcess"/>
    <dgm:cxn modelId="{03D1D09C-75CB-4FC4-B92B-10CCB48F0BDD}" type="presParOf" srcId="{7FE5A13F-A464-40E0-B393-3C5E8DA84DBF}" destId="{12F189EF-AB46-4BB6-9A18-B7E484D9799E}" srcOrd="16" destOrd="0" presId="urn:microsoft.com/office/officeart/2009/3/layout/RandomtoResultProcess"/>
    <dgm:cxn modelId="{30F2E87A-D0C9-4C20-9BFD-F05B085B48B5}" type="presParOf" srcId="{7FE5A13F-A464-40E0-B393-3C5E8DA84DBF}" destId="{5CF8FB7A-7B2B-438D-9F24-ECF3DDBD7DCC}" srcOrd="17" destOrd="0" presId="urn:microsoft.com/office/officeart/2009/3/layout/RandomtoResultProcess"/>
    <dgm:cxn modelId="{077A67D3-4DBB-4CBC-A7F2-48B6ADDCF29E}" type="presParOf" srcId="{7FE5A13F-A464-40E0-B393-3C5E8DA84DBF}" destId="{298E41F3-789D-4ACD-8318-CD79AF9235EA}" srcOrd="18" destOrd="0" presId="urn:microsoft.com/office/officeart/2009/3/layout/RandomtoResultProcess"/>
    <dgm:cxn modelId="{4BC36A0B-4AFD-40AC-8700-D825E7379AB7}" type="presParOf" srcId="{7FE5A13F-A464-40E0-B393-3C5E8DA84DBF}" destId="{52AF7079-37D8-4256-BA95-AC00151DB8AA}" srcOrd="19" destOrd="0" presId="urn:microsoft.com/office/officeart/2009/3/layout/RandomtoResultProcess"/>
    <dgm:cxn modelId="{C93A81BA-A8C4-46E8-A892-44AAA2D1295F}" type="presParOf" srcId="{D02A5FD8-3B90-4404-8ED6-A24C1F2BC50C}" destId="{38290A45-9D9B-4F76-AB6D-1464234A6620}" srcOrd="1" destOrd="0" presId="urn:microsoft.com/office/officeart/2009/3/layout/RandomtoResultProcess"/>
    <dgm:cxn modelId="{437D5D88-6711-4388-91C3-7A9FAB8D4622}" type="presParOf" srcId="{38290A45-9D9B-4F76-AB6D-1464234A6620}" destId="{353B4394-6DAE-4261-BBA3-34A4C02BCFFA}" srcOrd="0" destOrd="0" presId="urn:microsoft.com/office/officeart/2009/3/layout/RandomtoResultProcess"/>
    <dgm:cxn modelId="{2FE8464A-9608-48A5-9D13-C70136F10001}" type="presParOf" srcId="{38290A45-9D9B-4F76-AB6D-1464234A6620}" destId="{13D38D4B-F9E6-4020-B0D7-1197A1F0A89C}" srcOrd="1" destOrd="0" presId="urn:microsoft.com/office/officeart/2009/3/layout/RandomtoResultProcess"/>
    <dgm:cxn modelId="{1E9D3F01-E079-4130-ACEB-F86B8E3C326C}" type="presParOf" srcId="{D02A5FD8-3B90-4404-8ED6-A24C1F2BC50C}" destId="{D6CD98C5-ED27-4215-8EB6-3C9CE5FE8719}" srcOrd="2" destOrd="0" presId="urn:microsoft.com/office/officeart/2009/3/layout/RandomtoResultProcess"/>
    <dgm:cxn modelId="{B1E5C386-AAE8-4D0C-B952-2DAC430149A4}" type="presParOf" srcId="{D02A5FD8-3B90-4404-8ED6-A24C1F2BC50C}" destId="{D55CDCA0-D601-4632-8618-896A51747A76}" srcOrd="3" destOrd="0" presId="urn:microsoft.com/office/officeart/2009/3/layout/RandomtoResultProcess"/>
    <dgm:cxn modelId="{B704E485-71AF-4DDA-93BA-85937234637E}" type="presParOf" srcId="{D55CDCA0-D601-4632-8618-896A51747A76}" destId="{09F3965F-F3D5-4AEE-9D38-8D22A20BDB8B}" srcOrd="0" destOrd="0" presId="urn:microsoft.com/office/officeart/2009/3/layout/RandomtoResultProcess"/>
    <dgm:cxn modelId="{5E5A85D5-07AF-4162-B0D9-65CDB84D5411}" type="presParOf" srcId="{D55CDCA0-D601-4632-8618-896A51747A76}" destId="{19B93288-3DBD-4BD3-921A-DB98FF130F05}" srcOrd="1" destOrd="0" presId="urn:microsoft.com/office/officeart/2009/3/layout/RandomtoResultProcess"/>
    <dgm:cxn modelId="{4D1B79C6-A043-4AD2-B84E-2E95CD4E2726}" type="presParOf" srcId="{D02A5FD8-3B90-4404-8ED6-A24C1F2BC50C}" destId="{F27AB218-5439-425F-81AB-F6D7251D5E4C}" srcOrd="4" destOrd="0" presId="urn:microsoft.com/office/officeart/2009/3/layout/RandomtoResultProcess"/>
    <dgm:cxn modelId="{EA813CA9-6080-49A1-9D2F-5066F624BE05}" type="presParOf" srcId="{F27AB218-5439-425F-81AB-F6D7251D5E4C}" destId="{42461CBB-5E9A-4B44-BAC0-B77A1368CC39}" srcOrd="0" destOrd="0" presId="urn:microsoft.com/office/officeart/2009/3/layout/RandomtoResultProcess"/>
    <dgm:cxn modelId="{21DD8E03-30C8-48FA-9D7F-A59E0714B795}" type="presParOf" srcId="{F27AB218-5439-425F-81AB-F6D7251D5E4C}" destId="{A96DD476-3C86-46AD-A9DA-BEE4A2151917}" srcOrd="1" destOrd="0" presId="urn:microsoft.com/office/officeart/2009/3/layout/RandomtoResultProcess"/>
    <dgm:cxn modelId="{ED2CF776-C258-4D2B-A095-C4001FDBB6B9}" type="presParOf" srcId="{F27AB218-5439-425F-81AB-F6D7251D5E4C}" destId="{1A4CF2BA-1A5E-48FD-918F-88A84B1C1BA7}" srcOrd="2"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387962-B340-E54F-BA3C-2B30B29517FA}" type="doc">
      <dgm:prSet loTypeId="urn:microsoft.com/office/officeart/2005/8/layout/process2" loCatId="relationship" qsTypeId="urn:microsoft.com/office/officeart/2005/8/quickstyle/simple4" qsCatId="simple" csTypeId="urn:microsoft.com/office/officeart/2005/8/colors/accent1_2" csCatId="accent1" phldr="1"/>
      <dgm:spPr/>
    </dgm:pt>
    <dgm:pt modelId="{03235205-9946-9B4B-B445-F868E9DFD008}">
      <dgm:prSet phldrT="[Text]" custT="1"/>
      <dgm:spPr>
        <a:gradFill rotWithShape="0">
          <a:gsLst>
            <a:gs pos="28000">
              <a:srgbClr val="F9A72B"/>
            </a:gs>
            <a:gs pos="100000">
              <a:schemeClr val="bg2"/>
            </a:gs>
          </a:gsLst>
          <a:lin ang="0" scaled="0"/>
        </a:gradFill>
        <a:ln>
          <a:solidFill>
            <a:srgbClr val="F9A72B"/>
          </a:solidFill>
        </a:ln>
      </dgm:spPr>
      <dgm:t>
        <a:bodyPr/>
        <a:lstStyle/>
        <a:p>
          <a:r>
            <a:rPr lang="en-US" sz="1400" dirty="0">
              <a:solidFill>
                <a:srgbClr val="374C50"/>
              </a:solidFill>
              <a:latin typeface="Arial Rounded MT Bold" panose="020F0704030504030204" pitchFamily="34" charset="0"/>
              <a:cs typeface="Open Sans Light"/>
            </a:rPr>
            <a:t>$13,000 Claim</a:t>
          </a:r>
        </a:p>
      </dgm:t>
    </dgm:pt>
    <dgm:pt modelId="{A73A2B43-5E60-D345-BDC5-F56143D070A7}" type="parTrans" cxnId="{95F1187D-6735-DD42-98C2-C289A9CA548D}">
      <dgm:prSet/>
      <dgm:spPr/>
      <dgm:t>
        <a:bodyPr/>
        <a:lstStyle/>
        <a:p>
          <a:endParaRPr lang="en-US" sz="1200">
            <a:solidFill>
              <a:srgbClr val="374C50"/>
            </a:solidFill>
            <a:latin typeface="Futura Book"/>
            <a:cs typeface="Futura Book"/>
          </a:endParaRPr>
        </a:p>
      </dgm:t>
    </dgm:pt>
    <dgm:pt modelId="{023CC2A3-6026-C44C-9B86-9D40DD32B5BB}" type="sibTrans" cxnId="{95F1187D-6735-DD42-98C2-C289A9CA548D}">
      <dgm:prSet/>
      <dgm:spPr>
        <a:solidFill>
          <a:srgbClr val="00006E"/>
        </a:solidFill>
      </dgm:spPr>
      <dgm:t>
        <a:bodyPr/>
        <a:lstStyle/>
        <a:p>
          <a:endParaRPr lang="en-US" sz="1200" dirty="0">
            <a:solidFill>
              <a:srgbClr val="374C50"/>
            </a:solidFill>
            <a:latin typeface="Futura Book"/>
            <a:cs typeface="Futura Book"/>
          </a:endParaRPr>
        </a:p>
      </dgm:t>
    </dgm:pt>
    <dgm:pt modelId="{653C5178-0570-F841-B711-AC01ED8809B0}">
      <dgm:prSet phldrT="[Text]" custT="1"/>
      <dgm:spPr>
        <a:gradFill rotWithShape="0">
          <a:gsLst>
            <a:gs pos="28000">
              <a:srgbClr val="F9A72B"/>
            </a:gs>
            <a:gs pos="100000">
              <a:schemeClr val="bg2"/>
            </a:gs>
          </a:gsLst>
          <a:lin ang="0" scaled="0"/>
        </a:gradFill>
        <a:ln>
          <a:solidFill>
            <a:srgbClr val="F9A72B"/>
          </a:solidFill>
        </a:ln>
      </dgm:spPr>
      <dgm:t>
        <a:bodyPr/>
        <a:lstStyle/>
        <a:p>
          <a:r>
            <a:rPr lang="en-US" sz="1400" dirty="0">
              <a:solidFill>
                <a:srgbClr val="FF0000"/>
              </a:solidFill>
              <a:latin typeface="Arial Rounded MT Bold" panose="020F0704030504030204" pitchFamily="34" charset="0"/>
              <a:cs typeface="Open Sans Light"/>
            </a:rPr>
            <a:t>1.09</a:t>
          </a:r>
          <a:r>
            <a:rPr lang="en-US" sz="1400" dirty="0">
              <a:solidFill>
                <a:srgbClr val="374C50"/>
              </a:solidFill>
              <a:latin typeface="Arial Rounded MT Bold" panose="020F0704030504030204" pitchFamily="34" charset="0"/>
              <a:cs typeface="Open Sans Light"/>
            </a:rPr>
            <a:t> EMR x 29,000 Premium</a:t>
          </a:r>
        </a:p>
      </dgm:t>
    </dgm:pt>
    <dgm:pt modelId="{EB95CECC-1CE2-2B41-BAC2-720C80B23A17}" type="parTrans" cxnId="{450D2325-9F61-324A-A294-0A6D72D31052}">
      <dgm:prSet/>
      <dgm:spPr/>
      <dgm:t>
        <a:bodyPr/>
        <a:lstStyle/>
        <a:p>
          <a:endParaRPr lang="en-US" sz="1200">
            <a:solidFill>
              <a:srgbClr val="374C50"/>
            </a:solidFill>
            <a:latin typeface="Futura Book"/>
            <a:cs typeface="Futura Book"/>
          </a:endParaRPr>
        </a:p>
      </dgm:t>
    </dgm:pt>
    <dgm:pt modelId="{5CA887F6-A2CE-4446-837C-1CC082AA662B}" type="sibTrans" cxnId="{450D2325-9F61-324A-A294-0A6D72D31052}">
      <dgm:prSet/>
      <dgm:spPr>
        <a:solidFill>
          <a:srgbClr val="00006E"/>
        </a:solidFill>
      </dgm:spPr>
      <dgm:t>
        <a:bodyPr/>
        <a:lstStyle/>
        <a:p>
          <a:endParaRPr lang="en-US" sz="1200" dirty="0">
            <a:solidFill>
              <a:srgbClr val="374C50"/>
            </a:solidFill>
            <a:latin typeface="Futura Book"/>
            <a:cs typeface="Futura Book"/>
          </a:endParaRPr>
        </a:p>
      </dgm:t>
    </dgm:pt>
    <dgm:pt modelId="{A239D52F-33F9-0C45-AB46-18E3B112BA63}">
      <dgm:prSet phldrT="[Text]" custT="1"/>
      <dgm:spPr>
        <a:gradFill rotWithShape="0">
          <a:gsLst>
            <a:gs pos="28000">
              <a:srgbClr val="F9A72B"/>
            </a:gs>
            <a:gs pos="100000">
              <a:schemeClr val="bg2"/>
            </a:gs>
          </a:gsLst>
          <a:lin ang="0" scaled="0"/>
        </a:gradFill>
        <a:ln>
          <a:solidFill>
            <a:srgbClr val="F9A72B"/>
          </a:solidFill>
        </a:ln>
      </dgm:spPr>
      <dgm:t>
        <a:bodyPr/>
        <a:lstStyle/>
        <a:p>
          <a:r>
            <a:rPr lang="en-US" sz="1400" dirty="0">
              <a:solidFill>
                <a:srgbClr val="FF0000"/>
              </a:solidFill>
              <a:latin typeface="Arial Rounded MT Bold" panose="020F0704030504030204" pitchFamily="34" charset="0"/>
              <a:cs typeface="Open Sans Light"/>
            </a:rPr>
            <a:t>$31,615 </a:t>
          </a:r>
          <a:r>
            <a:rPr lang="en-US" sz="1400" dirty="0">
              <a:solidFill>
                <a:srgbClr val="374C50"/>
              </a:solidFill>
              <a:latin typeface="Arial Rounded MT Bold" panose="020F0704030504030204" pitchFamily="34" charset="0"/>
              <a:cs typeface="Open Sans Light"/>
            </a:rPr>
            <a:t>Modified Premium</a:t>
          </a:r>
        </a:p>
      </dgm:t>
    </dgm:pt>
    <dgm:pt modelId="{B5E8D99D-6670-6844-B83B-0A50A67651A0}" type="parTrans" cxnId="{6D3591A7-6671-E24A-8F4B-7ECF226537EC}">
      <dgm:prSet/>
      <dgm:spPr/>
      <dgm:t>
        <a:bodyPr/>
        <a:lstStyle/>
        <a:p>
          <a:endParaRPr lang="en-US" sz="1200">
            <a:solidFill>
              <a:srgbClr val="374C50"/>
            </a:solidFill>
            <a:latin typeface="Futura Book"/>
            <a:cs typeface="Futura Book"/>
          </a:endParaRPr>
        </a:p>
      </dgm:t>
    </dgm:pt>
    <dgm:pt modelId="{A45D38E1-06B9-4F44-93C5-E9A7AB716C0E}" type="sibTrans" cxnId="{6D3591A7-6671-E24A-8F4B-7ECF226537EC}">
      <dgm:prSet/>
      <dgm:spPr/>
      <dgm:t>
        <a:bodyPr/>
        <a:lstStyle/>
        <a:p>
          <a:endParaRPr lang="en-US" sz="1200">
            <a:solidFill>
              <a:srgbClr val="374C50"/>
            </a:solidFill>
            <a:latin typeface="Futura Book"/>
            <a:cs typeface="Futura Book"/>
          </a:endParaRPr>
        </a:p>
      </dgm:t>
    </dgm:pt>
    <dgm:pt modelId="{0697AB1A-B80B-7D4B-801A-E762F04BEF22}">
      <dgm:prSet phldrT="[Text]" custT="1"/>
      <dgm:spPr>
        <a:gradFill rotWithShape="0">
          <a:gsLst>
            <a:gs pos="28000">
              <a:srgbClr val="F9A72B"/>
            </a:gs>
            <a:gs pos="100000">
              <a:schemeClr val="bg2"/>
            </a:gs>
          </a:gsLst>
          <a:lin ang="0" scaled="0"/>
        </a:gradFill>
        <a:ln>
          <a:solidFill>
            <a:srgbClr val="F9A72B"/>
          </a:solidFill>
        </a:ln>
      </dgm:spPr>
      <dgm:t>
        <a:bodyPr/>
        <a:lstStyle/>
        <a:p>
          <a:r>
            <a:rPr lang="en-US" sz="1400" dirty="0">
              <a:solidFill>
                <a:srgbClr val="374C50"/>
              </a:solidFill>
              <a:latin typeface="Arial Rounded MT Bold" panose="020F0704030504030204" pitchFamily="34" charset="0"/>
              <a:cs typeface="Open Sans Light"/>
            </a:rPr>
            <a:t>Generates an EMR of 1.09</a:t>
          </a:r>
        </a:p>
      </dgm:t>
    </dgm:pt>
    <dgm:pt modelId="{67C6ECF3-72A8-1E4E-BF35-86C7376978E1}" type="parTrans" cxnId="{98572305-AC9E-F444-9A18-1A29E3EAF8D4}">
      <dgm:prSet/>
      <dgm:spPr/>
      <dgm:t>
        <a:bodyPr/>
        <a:lstStyle/>
        <a:p>
          <a:endParaRPr lang="en-US" sz="1200">
            <a:solidFill>
              <a:srgbClr val="374C50"/>
            </a:solidFill>
            <a:latin typeface="Futura Book"/>
            <a:cs typeface="Futura Book"/>
          </a:endParaRPr>
        </a:p>
      </dgm:t>
    </dgm:pt>
    <dgm:pt modelId="{EBF2FE3E-CEFD-3244-BD94-FDBECDC7406F}" type="sibTrans" cxnId="{98572305-AC9E-F444-9A18-1A29E3EAF8D4}">
      <dgm:prSet/>
      <dgm:spPr>
        <a:solidFill>
          <a:srgbClr val="00006E"/>
        </a:solidFill>
      </dgm:spPr>
      <dgm:t>
        <a:bodyPr/>
        <a:lstStyle/>
        <a:p>
          <a:endParaRPr lang="en-US" sz="1200" dirty="0">
            <a:solidFill>
              <a:srgbClr val="374C50"/>
            </a:solidFill>
            <a:latin typeface="Futura Book"/>
            <a:cs typeface="Futura Book"/>
          </a:endParaRPr>
        </a:p>
      </dgm:t>
    </dgm:pt>
    <dgm:pt modelId="{5CEE7821-7484-8844-81E6-3011AE7DC06E}" type="pres">
      <dgm:prSet presAssocID="{31387962-B340-E54F-BA3C-2B30B29517FA}" presName="linearFlow" presStyleCnt="0">
        <dgm:presLayoutVars>
          <dgm:resizeHandles val="exact"/>
        </dgm:presLayoutVars>
      </dgm:prSet>
      <dgm:spPr/>
    </dgm:pt>
    <dgm:pt modelId="{85E7DA44-B1F7-874F-BD89-091284D2CF76}" type="pres">
      <dgm:prSet presAssocID="{03235205-9946-9B4B-B445-F868E9DFD008}" presName="node" presStyleLbl="node1" presStyleIdx="0" presStyleCnt="4">
        <dgm:presLayoutVars>
          <dgm:bulletEnabled val="1"/>
        </dgm:presLayoutVars>
      </dgm:prSet>
      <dgm:spPr>
        <a:prstGeom prst="rect">
          <a:avLst/>
        </a:prstGeom>
      </dgm:spPr>
    </dgm:pt>
    <dgm:pt modelId="{CE426044-4A66-724D-81FC-51EE34499631}" type="pres">
      <dgm:prSet presAssocID="{023CC2A3-6026-C44C-9B86-9D40DD32B5BB}" presName="sibTrans" presStyleLbl="sibTrans2D1" presStyleIdx="0" presStyleCnt="3"/>
      <dgm:spPr/>
    </dgm:pt>
    <dgm:pt modelId="{79B8CBBC-D2DC-254C-A2F2-9A7838D3A66E}" type="pres">
      <dgm:prSet presAssocID="{023CC2A3-6026-C44C-9B86-9D40DD32B5BB}" presName="connectorText" presStyleLbl="sibTrans2D1" presStyleIdx="0" presStyleCnt="3"/>
      <dgm:spPr/>
    </dgm:pt>
    <dgm:pt modelId="{D1AEF819-C588-AE48-9B56-B62577AC01BC}" type="pres">
      <dgm:prSet presAssocID="{0697AB1A-B80B-7D4B-801A-E762F04BEF22}" presName="node" presStyleLbl="node1" presStyleIdx="1" presStyleCnt="4">
        <dgm:presLayoutVars>
          <dgm:bulletEnabled val="1"/>
        </dgm:presLayoutVars>
      </dgm:prSet>
      <dgm:spPr>
        <a:prstGeom prst="rect">
          <a:avLst/>
        </a:prstGeom>
      </dgm:spPr>
    </dgm:pt>
    <dgm:pt modelId="{9658CAAA-2F3B-4F40-9603-B246823C223F}" type="pres">
      <dgm:prSet presAssocID="{EBF2FE3E-CEFD-3244-BD94-FDBECDC7406F}" presName="sibTrans" presStyleLbl="sibTrans2D1" presStyleIdx="1" presStyleCnt="3"/>
      <dgm:spPr/>
    </dgm:pt>
    <dgm:pt modelId="{93E893BB-DC88-4348-BB47-098F9F5DD54F}" type="pres">
      <dgm:prSet presAssocID="{EBF2FE3E-CEFD-3244-BD94-FDBECDC7406F}" presName="connectorText" presStyleLbl="sibTrans2D1" presStyleIdx="1" presStyleCnt="3"/>
      <dgm:spPr/>
    </dgm:pt>
    <dgm:pt modelId="{6D334517-5289-6749-A5C0-5ECE9B28AC7C}" type="pres">
      <dgm:prSet presAssocID="{653C5178-0570-F841-B711-AC01ED8809B0}" presName="node" presStyleLbl="node1" presStyleIdx="2" presStyleCnt="4" custScaleX="97819">
        <dgm:presLayoutVars>
          <dgm:bulletEnabled val="1"/>
        </dgm:presLayoutVars>
      </dgm:prSet>
      <dgm:spPr>
        <a:prstGeom prst="rect">
          <a:avLst/>
        </a:prstGeom>
      </dgm:spPr>
    </dgm:pt>
    <dgm:pt modelId="{A148E27D-239E-B445-91A5-727441136503}" type="pres">
      <dgm:prSet presAssocID="{5CA887F6-A2CE-4446-837C-1CC082AA662B}" presName="sibTrans" presStyleLbl="sibTrans2D1" presStyleIdx="2" presStyleCnt="3"/>
      <dgm:spPr/>
    </dgm:pt>
    <dgm:pt modelId="{97000D3C-DC65-1F4F-BB3E-1CAFE8E3AAE2}" type="pres">
      <dgm:prSet presAssocID="{5CA887F6-A2CE-4446-837C-1CC082AA662B}" presName="connectorText" presStyleLbl="sibTrans2D1" presStyleIdx="2" presStyleCnt="3"/>
      <dgm:spPr/>
    </dgm:pt>
    <dgm:pt modelId="{3D5D9E32-8D1E-3848-8498-E0A1DE690372}" type="pres">
      <dgm:prSet presAssocID="{A239D52F-33F9-0C45-AB46-18E3B112BA63}" presName="node" presStyleLbl="node1" presStyleIdx="3" presStyleCnt="4">
        <dgm:presLayoutVars>
          <dgm:bulletEnabled val="1"/>
        </dgm:presLayoutVars>
      </dgm:prSet>
      <dgm:spPr>
        <a:prstGeom prst="rect">
          <a:avLst/>
        </a:prstGeom>
      </dgm:spPr>
    </dgm:pt>
  </dgm:ptLst>
  <dgm:cxnLst>
    <dgm:cxn modelId="{248C0205-3181-A949-9034-DCE0501D309F}" type="presOf" srcId="{023CC2A3-6026-C44C-9B86-9D40DD32B5BB}" destId="{79B8CBBC-D2DC-254C-A2F2-9A7838D3A66E}" srcOrd="1" destOrd="0" presId="urn:microsoft.com/office/officeart/2005/8/layout/process2"/>
    <dgm:cxn modelId="{98572305-AC9E-F444-9A18-1A29E3EAF8D4}" srcId="{31387962-B340-E54F-BA3C-2B30B29517FA}" destId="{0697AB1A-B80B-7D4B-801A-E762F04BEF22}" srcOrd="1" destOrd="0" parTransId="{67C6ECF3-72A8-1E4E-BF35-86C7376978E1}" sibTransId="{EBF2FE3E-CEFD-3244-BD94-FDBECDC7406F}"/>
    <dgm:cxn modelId="{56A16E0E-8F8E-B740-BFF8-4685B8631C82}" type="presOf" srcId="{5CA887F6-A2CE-4446-837C-1CC082AA662B}" destId="{A148E27D-239E-B445-91A5-727441136503}" srcOrd="0" destOrd="0" presId="urn:microsoft.com/office/officeart/2005/8/layout/process2"/>
    <dgm:cxn modelId="{DAC79224-AA75-6949-87E5-A3CD4A783CB0}" type="presOf" srcId="{5CA887F6-A2CE-4446-837C-1CC082AA662B}" destId="{97000D3C-DC65-1F4F-BB3E-1CAFE8E3AAE2}" srcOrd="1" destOrd="0" presId="urn:microsoft.com/office/officeart/2005/8/layout/process2"/>
    <dgm:cxn modelId="{450D2325-9F61-324A-A294-0A6D72D31052}" srcId="{31387962-B340-E54F-BA3C-2B30B29517FA}" destId="{653C5178-0570-F841-B711-AC01ED8809B0}" srcOrd="2" destOrd="0" parTransId="{EB95CECC-1CE2-2B41-BAC2-720C80B23A17}" sibTransId="{5CA887F6-A2CE-4446-837C-1CC082AA662B}"/>
    <dgm:cxn modelId="{86015035-0099-BB42-B187-79A6FE9517CA}" type="presOf" srcId="{31387962-B340-E54F-BA3C-2B30B29517FA}" destId="{5CEE7821-7484-8844-81E6-3011AE7DC06E}" srcOrd="0" destOrd="0" presId="urn:microsoft.com/office/officeart/2005/8/layout/process2"/>
    <dgm:cxn modelId="{277AF53E-E362-E04B-A6A2-138A9A477109}" type="presOf" srcId="{EBF2FE3E-CEFD-3244-BD94-FDBECDC7406F}" destId="{9658CAAA-2F3B-4F40-9603-B246823C223F}" srcOrd="0" destOrd="0" presId="urn:microsoft.com/office/officeart/2005/8/layout/process2"/>
    <dgm:cxn modelId="{EC701D43-2D66-894C-A2DE-C0F122C89D4D}" type="presOf" srcId="{0697AB1A-B80B-7D4B-801A-E762F04BEF22}" destId="{D1AEF819-C588-AE48-9B56-B62577AC01BC}" srcOrd="0" destOrd="0" presId="urn:microsoft.com/office/officeart/2005/8/layout/process2"/>
    <dgm:cxn modelId="{BB2FE376-60EC-F64A-9F74-E5331C3F85DF}" type="presOf" srcId="{A239D52F-33F9-0C45-AB46-18E3B112BA63}" destId="{3D5D9E32-8D1E-3848-8498-E0A1DE690372}" srcOrd="0" destOrd="0" presId="urn:microsoft.com/office/officeart/2005/8/layout/process2"/>
    <dgm:cxn modelId="{95F1187D-6735-DD42-98C2-C289A9CA548D}" srcId="{31387962-B340-E54F-BA3C-2B30B29517FA}" destId="{03235205-9946-9B4B-B445-F868E9DFD008}" srcOrd="0" destOrd="0" parTransId="{A73A2B43-5E60-D345-BDC5-F56143D070A7}" sibTransId="{023CC2A3-6026-C44C-9B86-9D40DD32B5BB}"/>
    <dgm:cxn modelId="{6D3591A7-6671-E24A-8F4B-7ECF226537EC}" srcId="{31387962-B340-E54F-BA3C-2B30B29517FA}" destId="{A239D52F-33F9-0C45-AB46-18E3B112BA63}" srcOrd="3" destOrd="0" parTransId="{B5E8D99D-6670-6844-B83B-0A50A67651A0}" sibTransId="{A45D38E1-06B9-4F44-93C5-E9A7AB716C0E}"/>
    <dgm:cxn modelId="{42EE13E7-A6B4-7B42-8B7C-DB0A667AFD27}" type="presOf" srcId="{023CC2A3-6026-C44C-9B86-9D40DD32B5BB}" destId="{CE426044-4A66-724D-81FC-51EE34499631}" srcOrd="0" destOrd="0" presId="urn:microsoft.com/office/officeart/2005/8/layout/process2"/>
    <dgm:cxn modelId="{14AB60E9-5029-3A49-A096-B73B0CE19480}" type="presOf" srcId="{EBF2FE3E-CEFD-3244-BD94-FDBECDC7406F}" destId="{93E893BB-DC88-4348-BB47-098F9F5DD54F}" srcOrd="1" destOrd="0" presId="urn:microsoft.com/office/officeart/2005/8/layout/process2"/>
    <dgm:cxn modelId="{AE57B6EE-2E74-B742-868C-BA28B465F7D5}" type="presOf" srcId="{03235205-9946-9B4B-B445-F868E9DFD008}" destId="{85E7DA44-B1F7-874F-BD89-091284D2CF76}" srcOrd="0" destOrd="0" presId="urn:microsoft.com/office/officeart/2005/8/layout/process2"/>
    <dgm:cxn modelId="{5AF063EF-E20B-B844-91A3-8C4F2C1A00A8}" type="presOf" srcId="{653C5178-0570-F841-B711-AC01ED8809B0}" destId="{6D334517-5289-6749-A5C0-5ECE9B28AC7C}" srcOrd="0" destOrd="0" presId="urn:microsoft.com/office/officeart/2005/8/layout/process2"/>
    <dgm:cxn modelId="{6FF66287-5828-734B-BEDA-8C42EAF4ECEA}" type="presParOf" srcId="{5CEE7821-7484-8844-81E6-3011AE7DC06E}" destId="{85E7DA44-B1F7-874F-BD89-091284D2CF76}" srcOrd="0" destOrd="0" presId="urn:microsoft.com/office/officeart/2005/8/layout/process2"/>
    <dgm:cxn modelId="{6F170209-A918-4B41-9A68-4674D5F88A2A}" type="presParOf" srcId="{5CEE7821-7484-8844-81E6-3011AE7DC06E}" destId="{CE426044-4A66-724D-81FC-51EE34499631}" srcOrd="1" destOrd="0" presId="urn:microsoft.com/office/officeart/2005/8/layout/process2"/>
    <dgm:cxn modelId="{72348164-D279-DE48-9C52-DD5AAAB6962D}" type="presParOf" srcId="{CE426044-4A66-724D-81FC-51EE34499631}" destId="{79B8CBBC-D2DC-254C-A2F2-9A7838D3A66E}" srcOrd="0" destOrd="0" presId="urn:microsoft.com/office/officeart/2005/8/layout/process2"/>
    <dgm:cxn modelId="{2CBAF671-694A-F340-9756-4FCF6E4AE3DF}" type="presParOf" srcId="{5CEE7821-7484-8844-81E6-3011AE7DC06E}" destId="{D1AEF819-C588-AE48-9B56-B62577AC01BC}" srcOrd="2" destOrd="0" presId="urn:microsoft.com/office/officeart/2005/8/layout/process2"/>
    <dgm:cxn modelId="{A929DE21-3756-2E43-9F8C-7887A1E919E2}" type="presParOf" srcId="{5CEE7821-7484-8844-81E6-3011AE7DC06E}" destId="{9658CAAA-2F3B-4F40-9603-B246823C223F}" srcOrd="3" destOrd="0" presId="urn:microsoft.com/office/officeart/2005/8/layout/process2"/>
    <dgm:cxn modelId="{A4DDE424-2903-B847-96A8-ECA19D0A9C0D}" type="presParOf" srcId="{9658CAAA-2F3B-4F40-9603-B246823C223F}" destId="{93E893BB-DC88-4348-BB47-098F9F5DD54F}" srcOrd="0" destOrd="0" presId="urn:microsoft.com/office/officeart/2005/8/layout/process2"/>
    <dgm:cxn modelId="{E6EF808D-46B2-CE43-BFA8-3EDF48CA0734}" type="presParOf" srcId="{5CEE7821-7484-8844-81E6-3011AE7DC06E}" destId="{6D334517-5289-6749-A5C0-5ECE9B28AC7C}" srcOrd="4" destOrd="0" presId="urn:microsoft.com/office/officeart/2005/8/layout/process2"/>
    <dgm:cxn modelId="{8C3561E6-2807-CC4E-83E4-F981C6FAA005}" type="presParOf" srcId="{5CEE7821-7484-8844-81E6-3011AE7DC06E}" destId="{A148E27D-239E-B445-91A5-727441136503}" srcOrd="5" destOrd="0" presId="urn:microsoft.com/office/officeart/2005/8/layout/process2"/>
    <dgm:cxn modelId="{3FFB9D7E-5D8B-294D-931C-E6E9CD1AAFA1}" type="presParOf" srcId="{A148E27D-239E-B445-91A5-727441136503}" destId="{97000D3C-DC65-1F4F-BB3E-1CAFE8E3AAE2}" srcOrd="0" destOrd="0" presId="urn:microsoft.com/office/officeart/2005/8/layout/process2"/>
    <dgm:cxn modelId="{8933093A-2E79-DD42-9B97-4AF4E29022A3}" type="presParOf" srcId="{5CEE7821-7484-8844-81E6-3011AE7DC06E}" destId="{3D5D9E32-8D1E-3848-8498-E0A1DE690372}" srcOrd="6" destOrd="0" presId="urn:microsoft.com/office/officeart/2005/8/layout/process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387962-B340-E54F-BA3C-2B30B29517FA}" type="doc">
      <dgm:prSet loTypeId="urn:microsoft.com/office/officeart/2005/8/layout/process2" loCatId="relationship" qsTypeId="urn:microsoft.com/office/officeart/2005/8/quickstyle/simple4" qsCatId="simple" csTypeId="urn:microsoft.com/office/officeart/2005/8/colors/accent1_2" csCatId="accent1" phldr="1"/>
      <dgm:spPr/>
    </dgm:pt>
    <dgm:pt modelId="{03235205-9946-9B4B-B445-F868E9DFD008}">
      <dgm:prSet phldrT="[Text]" custT="1"/>
      <dgm:spPr>
        <a:gradFill rotWithShape="0">
          <a:gsLst>
            <a:gs pos="28000">
              <a:srgbClr val="F9A72B"/>
            </a:gs>
            <a:gs pos="100000">
              <a:schemeClr val="bg2"/>
            </a:gs>
          </a:gsLst>
          <a:lin ang="10800000" scaled="0"/>
        </a:gradFill>
        <a:ln>
          <a:solidFill>
            <a:srgbClr val="F9A72B"/>
          </a:solidFill>
        </a:ln>
      </dgm:spPr>
      <dgm:t>
        <a:bodyPr/>
        <a:lstStyle/>
        <a:p>
          <a:r>
            <a:rPr lang="en-US" sz="1400" dirty="0">
              <a:solidFill>
                <a:srgbClr val="374C50"/>
              </a:solidFill>
              <a:latin typeface="Arial Rounded MT Bold" panose="020F0704030504030204" pitchFamily="34" charset="0"/>
              <a:cs typeface="Open Sans Light"/>
            </a:rPr>
            <a:t>No Claims</a:t>
          </a:r>
        </a:p>
      </dgm:t>
    </dgm:pt>
    <dgm:pt modelId="{A73A2B43-5E60-D345-BDC5-F56143D070A7}" type="parTrans" cxnId="{95F1187D-6735-DD42-98C2-C289A9CA548D}">
      <dgm:prSet/>
      <dgm:spPr/>
      <dgm:t>
        <a:bodyPr/>
        <a:lstStyle/>
        <a:p>
          <a:endParaRPr lang="en-US" sz="1200">
            <a:solidFill>
              <a:srgbClr val="374C50"/>
            </a:solidFill>
            <a:latin typeface="Futura Book"/>
            <a:cs typeface="Futura Book"/>
          </a:endParaRPr>
        </a:p>
      </dgm:t>
    </dgm:pt>
    <dgm:pt modelId="{023CC2A3-6026-C44C-9B86-9D40DD32B5BB}" type="sibTrans" cxnId="{95F1187D-6735-DD42-98C2-C289A9CA548D}">
      <dgm:prSet/>
      <dgm:spPr>
        <a:solidFill>
          <a:schemeClr val="tx1"/>
        </a:solidFill>
      </dgm:spPr>
      <dgm:t>
        <a:bodyPr/>
        <a:lstStyle/>
        <a:p>
          <a:endParaRPr lang="en-US" sz="1200" dirty="0">
            <a:solidFill>
              <a:srgbClr val="374C50"/>
            </a:solidFill>
            <a:latin typeface="Futura Book"/>
            <a:cs typeface="Futura Book"/>
          </a:endParaRPr>
        </a:p>
      </dgm:t>
    </dgm:pt>
    <dgm:pt modelId="{653C5178-0570-F841-B711-AC01ED8809B0}">
      <dgm:prSet phldrT="[Text]" custT="1"/>
      <dgm:spPr>
        <a:gradFill rotWithShape="0">
          <a:gsLst>
            <a:gs pos="28000">
              <a:srgbClr val="F9A72B"/>
            </a:gs>
            <a:gs pos="100000">
              <a:schemeClr val="bg2"/>
            </a:gs>
          </a:gsLst>
          <a:lin ang="10800000" scaled="0"/>
        </a:gradFill>
        <a:ln>
          <a:solidFill>
            <a:srgbClr val="F9A72B"/>
          </a:solidFill>
        </a:ln>
      </dgm:spPr>
      <dgm:t>
        <a:bodyPr/>
        <a:lstStyle/>
        <a:p>
          <a:r>
            <a:rPr lang="en-US" sz="1400" dirty="0">
              <a:solidFill>
                <a:srgbClr val="FF0000"/>
              </a:solidFill>
              <a:latin typeface="Arial Rounded MT Bold" panose="020F0704030504030204" pitchFamily="34" charset="0"/>
              <a:cs typeface="Open Sans Light"/>
            </a:rPr>
            <a:t>0.90</a:t>
          </a:r>
          <a:r>
            <a:rPr lang="en-US" sz="1400" dirty="0">
              <a:solidFill>
                <a:srgbClr val="374C50"/>
              </a:solidFill>
              <a:latin typeface="Arial Rounded MT Bold" panose="020F0704030504030204" pitchFamily="34" charset="0"/>
              <a:cs typeface="Open Sans Light"/>
            </a:rPr>
            <a:t> EMR x 29,000 Premium</a:t>
          </a:r>
        </a:p>
      </dgm:t>
    </dgm:pt>
    <dgm:pt modelId="{EB95CECC-1CE2-2B41-BAC2-720C80B23A17}" type="parTrans" cxnId="{450D2325-9F61-324A-A294-0A6D72D31052}">
      <dgm:prSet/>
      <dgm:spPr/>
      <dgm:t>
        <a:bodyPr/>
        <a:lstStyle/>
        <a:p>
          <a:endParaRPr lang="en-US" sz="1200">
            <a:solidFill>
              <a:srgbClr val="374C50"/>
            </a:solidFill>
            <a:latin typeface="Futura Book"/>
            <a:cs typeface="Futura Book"/>
          </a:endParaRPr>
        </a:p>
      </dgm:t>
    </dgm:pt>
    <dgm:pt modelId="{5CA887F6-A2CE-4446-837C-1CC082AA662B}" type="sibTrans" cxnId="{450D2325-9F61-324A-A294-0A6D72D31052}">
      <dgm:prSet/>
      <dgm:spPr>
        <a:solidFill>
          <a:schemeClr val="tx1"/>
        </a:solidFill>
      </dgm:spPr>
      <dgm:t>
        <a:bodyPr/>
        <a:lstStyle/>
        <a:p>
          <a:endParaRPr lang="en-US" sz="1200" dirty="0">
            <a:solidFill>
              <a:srgbClr val="374C50"/>
            </a:solidFill>
            <a:latin typeface="Futura Book"/>
            <a:cs typeface="Futura Book"/>
          </a:endParaRPr>
        </a:p>
      </dgm:t>
    </dgm:pt>
    <dgm:pt modelId="{A239D52F-33F9-0C45-AB46-18E3B112BA63}">
      <dgm:prSet phldrT="[Text]" custT="1"/>
      <dgm:spPr>
        <a:gradFill rotWithShape="0">
          <a:gsLst>
            <a:gs pos="28000">
              <a:srgbClr val="F9A72B"/>
            </a:gs>
            <a:gs pos="100000">
              <a:schemeClr val="bg2"/>
            </a:gs>
          </a:gsLst>
          <a:lin ang="10800000" scaled="0"/>
        </a:gradFill>
        <a:ln>
          <a:solidFill>
            <a:srgbClr val="F9A72B"/>
          </a:solidFill>
        </a:ln>
      </dgm:spPr>
      <dgm:t>
        <a:bodyPr/>
        <a:lstStyle/>
        <a:p>
          <a:r>
            <a:rPr lang="en-US" sz="1400" b="0" dirty="0">
              <a:solidFill>
                <a:srgbClr val="FF0000"/>
              </a:solidFill>
              <a:latin typeface="Arial Rounded MT Bold" panose="020F0704030504030204" pitchFamily="34" charset="0"/>
              <a:cs typeface="Open Sans Light"/>
            </a:rPr>
            <a:t>$26,100 </a:t>
          </a:r>
          <a:r>
            <a:rPr lang="en-US" sz="1400" b="0" dirty="0">
              <a:solidFill>
                <a:srgbClr val="374C50"/>
              </a:solidFill>
              <a:latin typeface="Arial Rounded MT Bold" panose="020F0704030504030204" pitchFamily="34" charset="0"/>
              <a:cs typeface="Open Sans Light"/>
            </a:rPr>
            <a:t>Modified Premium</a:t>
          </a:r>
        </a:p>
      </dgm:t>
    </dgm:pt>
    <dgm:pt modelId="{B5E8D99D-6670-6844-B83B-0A50A67651A0}" type="parTrans" cxnId="{6D3591A7-6671-E24A-8F4B-7ECF226537EC}">
      <dgm:prSet/>
      <dgm:spPr/>
      <dgm:t>
        <a:bodyPr/>
        <a:lstStyle/>
        <a:p>
          <a:endParaRPr lang="en-US" sz="1200">
            <a:solidFill>
              <a:srgbClr val="374C50"/>
            </a:solidFill>
            <a:latin typeface="Futura Book"/>
            <a:cs typeface="Futura Book"/>
          </a:endParaRPr>
        </a:p>
      </dgm:t>
    </dgm:pt>
    <dgm:pt modelId="{A45D38E1-06B9-4F44-93C5-E9A7AB716C0E}" type="sibTrans" cxnId="{6D3591A7-6671-E24A-8F4B-7ECF226537EC}">
      <dgm:prSet/>
      <dgm:spPr/>
      <dgm:t>
        <a:bodyPr/>
        <a:lstStyle/>
        <a:p>
          <a:endParaRPr lang="en-US" sz="1200">
            <a:solidFill>
              <a:srgbClr val="374C50"/>
            </a:solidFill>
            <a:latin typeface="Futura Book"/>
            <a:cs typeface="Futura Book"/>
          </a:endParaRPr>
        </a:p>
      </dgm:t>
    </dgm:pt>
    <dgm:pt modelId="{0697AB1A-B80B-7D4B-801A-E762F04BEF22}">
      <dgm:prSet phldrT="[Text]" custT="1"/>
      <dgm:spPr>
        <a:gradFill rotWithShape="0">
          <a:gsLst>
            <a:gs pos="28000">
              <a:srgbClr val="F9A72B"/>
            </a:gs>
            <a:gs pos="100000">
              <a:schemeClr val="bg2"/>
            </a:gs>
          </a:gsLst>
          <a:lin ang="10800000" scaled="0"/>
        </a:gradFill>
        <a:ln>
          <a:solidFill>
            <a:srgbClr val="F9A72B"/>
          </a:solidFill>
        </a:ln>
      </dgm:spPr>
      <dgm:t>
        <a:bodyPr/>
        <a:lstStyle/>
        <a:p>
          <a:r>
            <a:rPr lang="en-US" sz="1400" dirty="0">
              <a:solidFill>
                <a:srgbClr val="374C50"/>
              </a:solidFill>
              <a:latin typeface="Arial Rounded MT Bold" panose="020F0704030504030204" pitchFamily="34" charset="0"/>
              <a:cs typeface="Open Sans Light"/>
            </a:rPr>
            <a:t>Generates an EMR of 0.90</a:t>
          </a:r>
        </a:p>
      </dgm:t>
    </dgm:pt>
    <dgm:pt modelId="{67C6ECF3-72A8-1E4E-BF35-86C7376978E1}" type="parTrans" cxnId="{98572305-AC9E-F444-9A18-1A29E3EAF8D4}">
      <dgm:prSet/>
      <dgm:spPr/>
      <dgm:t>
        <a:bodyPr/>
        <a:lstStyle/>
        <a:p>
          <a:endParaRPr lang="en-US" sz="1200">
            <a:solidFill>
              <a:srgbClr val="374C50"/>
            </a:solidFill>
            <a:latin typeface="Futura Book"/>
            <a:cs typeface="Futura Book"/>
          </a:endParaRPr>
        </a:p>
      </dgm:t>
    </dgm:pt>
    <dgm:pt modelId="{EBF2FE3E-CEFD-3244-BD94-FDBECDC7406F}" type="sibTrans" cxnId="{98572305-AC9E-F444-9A18-1A29E3EAF8D4}">
      <dgm:prSet/>
      <dgm:spPr>
        <a:solidFill>
          <a:schemeClr val="tx1"/>
        </a:solidFill>
      </dgm:spPr>
      <dgm:t>
        <a:bodyPr/>
        <a:lstStyle/>
        <a:p>
          <a:endParaRPr lang="en-US" sz="1200" dirty="0">
            <a:solidFill>
              <a:srgbClr val="374C50"/>
            </a:solidFill>
            <a:latin typeface="Futura Book"/>
            <a:cs typeface="Futura Book"/>
          </a:endParaRPr>
        </a:p>
      </dgm:t>
    </dgm:pt>
    <dgm:pt modelId="{A0B670B0-F21E-7D4C-9A80-10DB694376E2}" type="pres">
      <dgm:prSet presAssocID="{31387962-B340-E54F-BA3C-2B30B29517FA}" presName="linearFlow" presStyleCnt="0">
        <dgm:presLayoutVars>
          <dgm:resizeHandles val="exact"/>
        </dgm:presLayoutVars>
      </dgm:prSet>
      <dgm:spPr/>
    </dgm:pt>
    <dgm:pt modelId="{B6519C21-AC1A-734A-8B85-E4849D0C0BAF}" type="pres">
      <dgm:prSet presAssocID="{03235205-9946-9B4B-B445-F868E9DFD008}" presName="node" presStyleLbl="node1" presStyleIdx="0" presStyleCnt="4" custLinFactNeighborX="-935">
        <dgm:presLayoutVars>
          <dgm:bulletEnabled val="1"/>
        </dgm:presLayoutVars>
      </dgm:prSet>
      <dgm:spPr>
        <a:prstGeom prst="rect">
          <a:avLst/>
        </a:prstGeom>
      </dgm:spPr>
    </dgm:pt>
    <dgm:pt modelId="{5F3C7DD6-E309-E34E-97B6-CB948AE06145}" type="pres">
      <dgm:prSet presAssocID="{023CC2A3-6026-C44C-9B86-9D40DD32B5BB}" presName="sibTrans" presStyleLbl="sibTrans2D1" presStyleIdx="0" presStyleCnt="3"/>
      <dgm:spPr/>
    </dgm:pt>
    <dgm:pt modelId="{894B7B20-85A0-7942-85EB-2E39FA6787B1}" type="pres">
      <dgm:prSet presAssocID="{023CC2A3-6026-C44C-9B86-9D40DD32B5BB}" presName="connectorText" presStyleLbl="sibTrans2D1" presStyleIdx="0" presStyleCnt="3"/>
      <dgm:spPr/>
    </dgm:pt>
    <dgm:pt modelId="{E889BABD-85B1-1945-9742-D9C1C9C2A107}" type="pres">
      <dgm:prSet presAssocID="{0697AB1A-B80B-7D4B-801A-E762F04BEF22}" presName="node" presStyleLbl="node1" presStyleIdx="1" presStyleCnt="4">
        <dgm:presLayoutVars>
          <dgm:bulletEnabled val="1"/>
        </dgm:presLayoutVars>
      </dgm:prSet>
      <dgm:spPr>
        <a:prstGeom prst="rect">
          <a:avLst/>
        </a:prstGeom>
      </dgm:spPr>
    </dgm:pt>
    <dgm:pt modelId="{75DCF2FF-5B8B-EB4B-B8E1-215C92B92DB8}" type="pres">
      <dgm:prSet presAssocID="{EBF2FE3E-CEFD-3244-BD94-FDBECDC7406F}" presName="sibTrans" presStyleLbl="sibTrans2D1" presStyleIdx="1" presStyleCnt="3"/>
      <dgm:spPr/>
    </dgm:pt>
    <dgm:pt modelId="{2B709445-7D29-D74F-8D27-3FAFB63108EE}" type="pres">
      <dgm:prSet presAssocID="{EBF2FE3E-CEFD-3244-BD94-FDBECDC7406F}" presName="connectorText" presStyleLbl="sibTrans2D1" presStyleIdx="1" presStyleCnt="3"/>
      <dgm:spPr/>
    </dgm:pt>
    <dgm:pt modelId="{18AB96DF-87E4-6947-AF55-BC56E289AB2F}" type="pres">
      <dgm:prSet presAssocID="{653C5178-0570-F841-B711-AC01ED8809B0}" presName="node" presStyleLbl="node1" presStyleIdx="2" presStyleCnt="4">
        <dgm:presLayoutVars>
          <dgm:bulletEnabled val="1"/>
        </dgm:presLayoutVars>
      </dgm:prSet>
      <dgm:spPr>
        <a:prstGeom prst="rect">
          <a:avLst/>
        </a:prstGeom>
      </dgm:spPr>
    </dgm:pt>
    <dgm:pt modelId="{58F700BE-7D84-6C46-8E05-F9D0D207A958}" type="pres">
      <dgm:prSet presAssocID="{5CA887F6-A2CE-4446-837C-1CC082AA662B}" presName="sibTrans" presStyleLbl="sibTrans2D1" presStyleIdx="2" presStyleCnt="3"/>
      <dgm:spPr/>
    </dgm:pt>
    <dgm:pt modelId="{40407688-6BBD-E64F-8AB0-335744D8C0AE}" type="pres">
      <dgm:prSet presAssocID="{5CA887F6-A2CE-4446-837C-1CC082AA662B}" presName="connectorText" presStyleLbl="sibTrans2D1" presStyleIdx="2" presStyleCnt="3"/>
      <dgm:spPr/>
    </dgm:pt>
    <dgm:pt modelId="{E9354BB8-7B6B-234A-9C22-B79D712C6C23}" type="pres">
      <dgm:prSet presAssocID="{A239D52F-33F9-0C45-AB46-18E3B112BA63}" presName="node" presStyleLbl="node1" presStyleIdx="3" presStyleCnt="4">
        <dgm:presLayoutVars>
          <dgm:bulletEnabled val="1"/>
        </dgm:presLayoutVars>
      </dgm:prSet>
      <dgm:spPr>
        <a:prstGeom prst="rect">
          <a:avLst/>
        </a:prstGeom>
      </dgm:spPr>
    </dgm:pt>
  </dgm:ptLst>
  <dgm:cxnLst>
    <dgm:cxn modelId="{98572305-AC9E-F444-9A18-1A29E3EAF8D4}" srcId="{31387962-B340-E54F-BA3C-2B30B29517FA}" destId="{0697AB1A-B80B-7D4B-801A-E762F04BEF22}" srcOrd="1" destOrd="0" parTransId="{67C6ECF3-72A8-1E4E-BF35-86C7376978E1}" sibTransId="{EBF2FE3E-CEFD-3244-BD94-FDBECDC7406F}"/>
    <dgm:cxn modelId="{757C9C1A-F3A2-4844-8C6D-C31531B6CC28}" type="presOf" srcId="{EBF2FE3E-CEFD-3244-BD94-FDBECDC7406F}" destId="{75DCF2FF-5B8B-EB4B-B8E1-215C92B92DB8}" srcOrd="0" destOrd="0" presId="urn:microsoft.com/office/officeart/2005/8/layout/process2"/>
    <dgm:cxn modelId="{B7704E21-DFC4-AE47-885E-5530D5F813D6}" type="presOf" srcId="{31387962-B340-E54F-BA3C-2B30B29517FA}" destId="{A0B670B0-F21E-7D4C-9A80-10DB694376E2}" srcOrd="0" destOrd="0" presId="urn:microsoft.com/office/officeart/2005/8/layout/process2"/>
    <dgm:cxn modelId="{450D2325-9F61-324A-A294-0A6D72D31052}" srcId="{31387962-B340-E54F-BA3C-2B30B29517FA}" destId="{653C5178-0570-F841-B711-AC01ED8809B0}" srcOrd="2" destOrd="0" parTransId="{EB95CECC-1CE2-2B41-BAC2-720C80B23A17}" sibTransId="{5CA887F6-A2CE-4446-837C-1CC082AA662B}"/>
    <dgm:cxn modelId="{663A4763-DC3C-A543-8270-945C4A5696E4}" type="presOf" srcId="{653C5178-0570-F841-B711-AC01ED8809B0}" destId="{18AB96DF-87E4-6947-AF55-BC56E289AB2F}" srcOrd="0" destOrd="0" presId="urn:microsoft.com/office/officeart/2005/8/layout/process2"/>
    <dgm:cxn modelId="{D03A0C6A-689A-D846-884A-E43CD14D664C}" type="presOf" srcId="{03235205-9946-9B4B-B445-F868E9DFD008}" destId="{B6519C21-AC1A-734A-8B85-E4849D0C0BAF}" srcOrd="0" destOrd="0" presId="urn:microsoft.com/office/officeart/2005/8/layout/process2"/>
    <dgm:cxn modelId="{884D2A6D-388D-2F4D-8756-32110D8A0B73}" type="presOf" srcId="{023CC2A3-6026-C44C-9B86-9D40DD32B5BB}" destId="{5F3C7DD6-E309-E34E-97B6-CB948AE06145}" srcOrd="0" destOrd="0" presId="urn:microsoft.com/office/officeart/2005/8/layout/process2"/>
    <dgm:cxn modelId="{95F1187D-6735-DD42-98C2-C289A9CA548D}" srcId="{31387962-B340-E54F-BA3C-2B30B29517FA}" destId="{03235205-9946-9B4B-B445-F868E9DFD008}" srcOrd="0" destOrd="0" parTransId="{A73A2B43-5E60-D345-BDC5-F56143D070A7}" sibTransId="{023CC2A3-6026-C44C-9B86-9D40DD32B5BB}"/>
    <dgm:cxn modelId="{6D3591A7-6671-E24A-8F4B-7ECF226537EC}" srcId="{31387962-B340-E54F-BA3C-2B30B29517FA}" destId="{A239D52F-33F9-0C45-AB46-18E3B112BA63}" srcOrd="3" destOrd="0" parTransId="{B5E8D99D-6670-6844-B83B-0A50A67651A0}" sibTransId="{A45D38E1-06B9-4F44-93C5-E9A7AB716C0E}"/>
    <dgm:cxn modelId="{B723D2AF-5255-C349-947A-FC62B3086FBB}" type="presOf" srcId="{A239D52F-33F9-0C45-AB46-18E3B112BA63}" destId="{E9354BB8-7B6B-234A-9C22-B79D712C6C23}" srcOrd="0" destOrd="0" presId="urn:microsoft.com/office/officeart/2005/8/layout/process2"/>
    <dgm:cxn modelId="{5EF708C7-16E8-FF4A-BB0A-98E9996670FE}" type="presOf" srcId="{023CC2A3-6026-C44C-9B86-9D40DD32B5BB}" destId="{894B7B20-85A0-7942-85EB-2E39FA6787B1}" srcOrd="1" destOrd="0" presId="urn:microsoft.com/office/officeart/2005/8/layout/process2"/>
    <dgm:cxn modelId="{FDCA12CE-3C2D-324C-888B-19E65ADB8690}" type="presOf" srcId="{5CA887F6-A2CE-4446-837C-1CC082AA662B}" destId="{40407688-6BBD-E64F-8AB0-335744D8C0AE}" srcOrd="1" destOrd="0" presId="urn:microsoft.com/office/officeart/2005/8/layout/process2"/>
    <dgm:cxn modelId="{B3D44CD4-B589-4842-AFFD-1BAB8460F4E7}" type="presOf" srcId="{EBF2FE3E-CEFD-3244-BD94-FDBECDC7406F}" destId="{2B709445-7D29-D74F-8D27-3FAFB63108EE}" srcOrd="1" destOrd="0" presId="urn:microsoft.com/office/officeart/2005/8/layout/process2"/>
    <dgm:cxn modelId="{9CABEDE6-8726-5745-9A52-FD41D29CB6AB}" type="presOf" srcId="{5CA887F6-A2CE-4446-837C-1CC082AA662B}" destId="{58F700BE-7D84-6C46-8E05-F9D0D207A958}" srcOrd="0" destOrd="0" presId="urn:microsoft.com/office/officeart/2005/8/layout/process2"/>
    <dgm:cxn modelId="{7F556AF1-216A-9F48-9CA6-D3758A32BB8D}" type="presOf" srcId="{0697AB1A-B80B-7D4B-801A-E762F04BEF22}" destId="{E889BABD-85B1-1945-9742-D9C1C9C2A107}" srcOrd="0" destOrd="0" presId="urn:microsoft.com/office/officeart/2005/8/layout/process2"/>
    <dgm:cxn modelId="{3C240DC1-8BD2-7E4E-B85A-98C0C92B3687}" type="presParOf" srcId="{A0B670B0-F21E-7D4C-9A80-10DB694376E2}" destId="{B6519C21-AC1A-734A-8B85-E4849D0C0BAF}" srcOrd="0" destOrd="0" presId="urn:microsoft.com/office/officeart/2005/8/layout/process2"/>
    <dgm:cxn modelId="{DFC4B5A9-9D23-0842-8173-86890D0B6501}" type="presParOf" srcId="{A0B670B0-F21E-7D4C-9A80-10DB694376E2}" destId="{5F3C7DD6-E309-E34E-97B6-CB948AE06145}" srcOrd="1" destOrd="0" presId="urn:microsoft.com/office/officeart/2005/8/layout/process2"/>
    <dgm:cxn modelId="{7B0249A6-7B91-584B-99E2-B79EDCF660FE}" type="presParOf" srcId="{5F3C7DD6-E309-E34E-97B6-CB948AE06145}" destId="{894B7B20-85A0-7942-85EB-2E39FA6787B1}" srcOrd="0" destOrd="0" presId="urn:microsoft.com/office/officeart/2005/8/layout/process2"/>
    <dgm:cxn modelId="{078E0FA6-6556-434B-87A1-9B37E3D989C8}" type="presParOf" srcId="{A0B670B0-F21E-7D4C-9A80-10DB694376E2}" destId="{E889BABD-85B1-1945-9742-D9C1C9C2A107}" srcOrd="2" destOrd="0" presId="urn:microsoft.com/office/officeart/2005/8/layout/process2"/>
    <dgm:cxn modelId="{354C1AFB-4E76-3049-A06C-8F1C7EAEEF91}" type="presParOf" srcId="{A0B670B0-F21E-7D4C-9A80-10DB694376E2}" destId="{75DCF2FF-5B8B-EB4B-B8E1-215C92B92DB8}" srcOrd="3" destOrd="0" presId="urn:microsoft.com/office/officeart/2005/8/layout/process2"/>
    <dgm:cxn modelId="{493D0119-4C20-6145-A5B5-2B494B7F5EA2}" type="presParOf" srcId="{75DCF2FF-5B8B-EB4B-B8E1-215C92B92DB8}" destId="{2B709445-7D29-D74F-8D27-3FAFB63108EE}" srcOrd="0" destOrd="0" presId="urn:microsoft.com/office/officeart/2005/8/layout/process2"/>
    <dgm:cxn modelId="{9F99E247-5F2A-B443-935E-AB41E4A4B286}" type="presParOf" srcId="{A0B670B0-F21E-7D4C-9A80-10DB694376E2}" destId="{18AB96DF-87E4-6947-AF55-BC56E289AB2F}" srcOrd="4" destOrd="0" presId="urn:microsoft.com/office/officeart/2005/8/layout/process2"/>
    <dgm:cxn modelId="{30E677BE-2466-F44E-9892-4B058BF1ED16}" type="presParOf" srcId="{A0B670B0-F21E-7D4C-9A80-10DB694376E2}" destId="{58F700BE-7D84-6C46-8E05-F9D0D207A958}" srcOrd="5" destOrd="0" presId="urn:microsoft.com/office/officeart/2005/8/layout/process2"/>
    <dgm:cxn modelId="{69445B42-747A-9143-88C4-B0AC5E7E8AF9}" type="presParOf" srcId="{58F700BE-7D84-6C46-8E05-F9D0D207A958}" destId="{40407688-6BBD-E64F-8AB0-335744D8C0AE}" srcOrd="0" destOrd="0" presId="urn:microsoft.com/office/officeart/2005/8/layout/process2"/>
    <dgm:cxn modelId="{099A5186-3845-2D4D-A269-DD038A22E1EB}" type="presParOf" srcId="{A0B670B0-F21E-7D4C-9A80-10DB694376E2}" destId="{E9354BB8-7B6B-234A-9C22-B79D712C6C23}" srcOrd="6" destOrd="0" presId="urn:microsoft.com/office/officeart/2005/8/layout/process2"/>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3C2910-E7C2-4383-9ADD-041F2D22DC8F}"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08743853-8B92-4804-B3ED-351B877E495D}">
      <dgm:prSet phldrT="[Text]" custT="1"/>
      <dgm:spPr>
        <a:gradFill flip="none" rotWithShape="1">
          <a:gsLst>
            <a:gs pos="0">
              <a:schemeClr val="tx2">
                <a:lumMod val="60000"/>
                <a:lumOff val="40000"/>
              </a:schemeClr>
            </a:gs>
            <a:gs pos="63000">
              <a:schemeClr val="tx1"/>
            </a:gs>
          </a:gsLst>
          <a:path path="circle">
            <a:fillToRect l="50000" t="50000" r="50000" b="50000"/>
          </a:path>
          <a:tileRect/>
        </a:gradFill>
        <a:ln>
          <a:noFill/>
        </a:ln>
      </dgm:spPr>
      <dgm:t>
        <a:bodyPr/>
        <a:lstStyle/>
        <a:p>
          <a:pPr>
            <a:lnSpc>
              <a:spcPct val="100000"/>
            </a:lnSpc>
            <a:spcAft>
              <a:spcPts val="0"/>
            </a:spcAft>
          </a:pPr>
          <a:r>
            <a:rPr lang="en-US" sz="1400" b="1" dirty="0">
              <a:solidFill>
                <a:schemeClr val="bg1"/>
              </a:solidFill>
              <a:latin typeface="Arial Rounded MT Bold" panose="020F0704030504030204" pitchFamily="34" charset="0"/>
              <a:cs typeface="Open Sans Light"/>
            </a:rPr>
            <a:t>PrevWORKS saves </a:t>
          </a:r>
          <a:r>
            <a:rPr lang="en-US" sz="1400" b="1" dirty="0">
              <a:solidFill>
                <a:srgbClr val="92D050"/>
              </a:solidFill>
              <a:latin typeface="Arial Rounded MT Bold" panose="020F0704030504030204" pitchFamily="34" charset="0"/>
              <a:cs typeface="Open Sans Light"/>
            </a:rPr>
            <a:t>$5,515</a:t>
          </a:r>
        </a:p>
      </dgm:t>
    </dgm:pt>
    <dgm:pt modelId="{F9FA1309-4349-4D1D-A4DC-514AA097D85B}" type="parTrans" cxnId="{DD585BBD-FC7C-43F3-BDC6-DE5ECCF2D281}">
      <dgm:prSet/>
      <dgm:spPr/>
      <dgm:t>
        <a:bodyPr/>
        <a:lstStyle/>
        <a:p>
          <a:endParaRPr lang="en-US" sz="1100"/>
        </a:p>
      </dgm:t>
    </dgm:pt>
    <dgm:pt modelId="{C661147C-DB0B-457C-8B18-DC6D44C11EFE}" type="sibTrans" cxnId="{DD585BBD-FC7C-43F3-BDC6-DE5ECCF2D281}">
      <dgm:prSet/>
      <dgm:spPr/>
      <dgm:t>
        <a:bodyPr/>
        <a:lstStyle/>
        <a:p>
          <a:endParaRPr lang="en-US" sz="1100"/>
        </a:p>
      </dgm:t>
    </dgm:pt>
    <dgm:pt modelId="{30511B1F-F57D-45B6-B9F0-545F808889CD}" type="pres">
      <dgm:prSet presAssocID="{EA3C2910-E7C2-4383-9ADD-041F2D22DC8F}" presName="Name0" presStyleCnt="0">
        <dgm:presLayoutVars>
          <dgm:dir/>
          <dgm:resizeHandles val="exact"/>
        </dgm:presLayoutVars>
      </dgm:prSet>
      <dgm:spPr/>
    </dgm:pt>
    <dgm:pt modelId="{B1C90E1D-A36E-4117-A265-696DE6036638}" type="pres">
      <dgm:prSet presAssocID="{EA3C2910-E7C2-4383-9ADD-041F2D22DC8F}" presName="vNodes" presStyleCnt="0"/>
      <dgm:spPr/>
    </dgm:pt>
    <dgm:pt modelId="{23BCD3CE-2AFF-4B31-BCDA-AFB5A2165357}" type="pres">
      <dgm:prSet presAssocID="{EA3C2910-E7C2-4383-9ADD-041F2D22DC8F}" presName="lastNode" presStyleLbl="node1" presStyleIdx="0" presStyleCnt="1" custAng="20913254" custScaleX="141511" custLinFactNeighborX="-8718" custLinFactNeighborY="-15108">
        <dgm:presLayoutVars>
          <dgm:bulletEnabled val="1"/>
        </dgm:presLayoutVars>
      </dgm:prSet>
      <dgm:spPr/>
    </dgm:pt>
  </dgm:ptLst>
  <dgm:cxnLst>
    <dgm:cxn modelId="{E0FA7C35-5F53-5942-9DE8-693244E22737}" type="presOf" srcId="{EA3C2910-E7C2-4383-9ADD-041F2D22DC8F}" destId="{30511B1F-F57D-45B6-B9F0-545F808889CD}" srcOrd="0" destOrd="0" presId="urn:microsoft.com/office/officeart/2005/8/layout/equation2"/>
    <dgm:cxn modelId="{FC54A156-77A6-E441-A538-7F004A66A427}" type="presOf" srcId="{08743853-8B92-4804-B3ED-351B877E495D}" destId="{23BCD3CE-2AFF-4B31-BCDA-AFB5A2165357}" srcOrd="0" destOrd="0" presId="urn:microsoft.com/office/officeart/2005/8/layout/equation2"/>
    <dgm:cxn modelId="{DD585BBD-FC7C-43F3-BDC6-DE5ECCF2D281}" srcId="{EA3C2910-E7C2-4383-9ADD-041F2D22DC8F}" destId="{08743853-8B92-4804-B3ED-351B877E495D}" srcOrd="0" destOrd="0" parTransId="{F9FA1309-4349-4D1D-A4DC-514AA097D85B}" sibTransId="{C661147C-DB0B-457C-8B18-DC6D44C11EFE}"/>
    <dgm:cxn modelId="{8181821E-32D8-954B-A50B-D42ED0D90543}" type="presParOf" srcId="{30511B1F-F57D-45B6-B9F0-545F808889CD}" destId="{B1C90E1D-A36E-4117-A265-696DE6036638}" srcOrd="0" destOrd="0" presId="urn:microsoft.com/office/officeart/2005/8/layout/equation2"/>
    <dgm:cxn modelId="{BBBF4488-ED14-8545-88A1-79BA50CB46DA}" type="presParOf" srcId="{30511B1F-F57D-45B6-B9F0-545F808889CD}" destId="{23BCD3CE-2AFF-4B31-BCDA-AFB5A2165357}" srcOrd="1" destOrd="0" presId="urn:microsoft.com/office/officeart/2005/8/layout/equation2"/>
  </dgm:cxnLst>
  <dgm:bg>
    <a:noFill/>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0F45A-453D-4683-9BA3-05385F6C1058}">
      <dsp:nvSpPr>
        <dsp:cNvPr id="0" name=""/>
        <dsp:cNvSpPr/>
      </dsp:nvSpPr>
      <dsp:spPr>
        <a:xfrm>
          <a:off x="1335546" y="380051"/>
          <a:ext cx="1066471" cy="35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rgbClr val="FF0000"/>
              </a:solidFill>
              <a:latin typeface="Arial Rounded MT Bold" panose="020F0704030504030204" pitchFamily="34" charset="0"/>
            </a:rPr>
            <a:t>Algorithms</a:t>
          </a:r>
        </a:p>
      </dsp:txBody>
      <dsp:txXfrm>
        <a:off x="1335546" y="380051"/>
        <a:ext cx="1066471" cy="351450"/>
      </dsp:txXfrm>
    </dsp:sp>
    <dsp:sp modelId="{E69B6D5C-C57A-4AE3-8ECE-921B13E335E7}">
      <dsp:nvSpPr>
        <dsp:cNvPr id="0" name=""/>
        <dsp:cNvSpPr/>
      </dsp:nvSpPr>
      <dsp:spPr>
        <a:xfrm>
          <a:off x="560355" y="1121140"/>
          <a:ext cx="2616854" cy="65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2176AB"/>
              </a:solidFill>
              <a:latin typeface="Arial Rounded MT Bold" panose="020F0704030504030204" pitchFamily="34" charset="0"/>
            </a:rPr>
            <a:t>Data Driven insights</a:t>
          </a:r>
        </a:p>
      </dsp:txBody>
      <dsp:txXfrm>
        <a:off x="560355" y="1121140"/>
        <a:ext cx="2616854" cy="658447"/>
      </dsp:txXfrm>
    </dsp:sp>
    <dsp:sp modelId="{3A2190A0-5B57-441B-99BB-88B0C89AE92D}">
      <dsp:nvSpPr>
        <dsp:cNvPr id="0" name=""/>
        <dsp:cNvSpPr/>
      </dsp:nvSpPr>
      <dsp:spPr>
        <a:xfrm>
          <a:off x="1334334" y="273162"/>
          <a:ext cx="84832" cy="84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09D9A6-2CE8-4977-A9C7-8FB89754CB09}">
      <dsp:nvSpPr>
        <dsp:cNvPr id="0" name=""/>
        <dsp:cNvSpPr/>
      </dsp:nvSpPr>
      <dsp:spPr>
        <a:xfrm>
          <a:off x="1393717" y="154395"/>
          <a:ext cx="84832" cy="84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01CB72-686E-4C7E-98CD-2B4151A784D3}">
      <dsp:nvSpPr>
        <dsp:cNvPr id="0" name=""/>
        <dsp:cNvSpPr/>
      </dsp:nvSpPr>
      <dsp:spPr>
        <a:xfrm>
          <a:off x="1536237" y="178149"/>
          <a:ext cx="133308" cy="1333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30B872-6CD2-4436-BAE0-20F28286EDCE}">
      <dsp:nvSpPr>
        <dsp:cNvPr id="0" name=""/>
        <dsp:cNvSpPr/>
      </dsp:nvSpPr>
      <dsp:spPr>
        <a:xfrm>
          <a:off x="1655003" y="47506"/>
          <a:ext cx="84832" cy="84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ED7459-F440-4429-B00C-5EF12D297ED8}">
      <dsp:nvSpPr>
        <dsp:cNvPr id="0" name=""/>
        <dsp:cNvSpPr/>
      </dsp:nvSpPr>
      <dsp:spPr>
        <a:xfrm>
          <a:off x="1809399" y="0"/>
          <a:ext cx="84832" cy="84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322DA2-1A18-444D-BCDC-374594C8F43F}">
      <dsp:nvSpPr>
        <dsp:cNvPr id="0" name=""/>
        <dsp:cNvSpPr/>
      </dsp:nvSpPr>
      <dsp:spPr>
        <a:xfrm>
          <a:off x="1999425" y="83136"/>
          <a:ext cx="84832" cy="84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12B488-2394-42FD-ABFD-4C857F4B88E2}">
      <dsp:nvSpPr>
        <dsp:cNvPr id="0" name=""/>
        <dsp:cNvSpPr/>
      </dsp:nvSpPr>
      <dsp:spPr>
        <a:xfrm>
          <a:off x="2118191" y="142519"/>
          <a:ext cx="133308" cy="1333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572CA4-2514-44E7-852D-F6D21C1FA8F0}">
      <dsp:nvSpPr>
        <dsp:cNvPr id="0" name=""/>
        <dsp:cNvSpPr/>
      </dsp:nvSpPr>
      <dsp:spPr>
        <a:xfrm>
          <a:off x="2284463" y="273162"/>
          <a:ext cx="84832" cy="84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C9BA1C-2EA0-4CBF-B97F-25F65568A4BF}">
      <dsp:nvSpPr>
        <dsp:cNvPr id="0" name=""/>
        <dsp:cNvSpPr/>
      </dsp:nvSpPr>
      <dsp:spPr>
        <a:xfrm>
          <a:off x="2355723" y="403804"/>
          <a:ext cx="84832" cy="84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7047F-4B94-482E-875B-8B3952735682}">
      <dsp:nvSpPr>
        <dsp:cNvPr id="0" name=""/>
        <dsp:cNvSpPr/>
      </dsp:nvSpPr>
      <dsp:spPr>
        <a:xfrm>
          <a:off x="1738139" y="154395"/>
          <a:ext cx="218141" cy="21814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3F5903-B766-4586-A9E8-4DF03B4229AD}">
      <dsp:nvSpPr>
        <dsp:cNvPr id="0" name=""/>
        <dsp:cNvSpPr/>
      </dsp:nvSpPr>
      <dsp:spPr>
        <a:xfrm>
          <a:off x="1274951" y="605707"/>
          <a:ext cx="84832" cy="84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E99E67-EDF2-48CA-B647-CCB726450E69}">
      <dsp:nvSpPr>
        <dsp:cNvPr id="0" name=""/>
        <dsp:cNvSpPr/>
      </dsp:nvSpPr>
      <dsp:spPr>
        <a:xfrm>
          <a:off x="1346211" y="712596"/>
          <a:ext cx="133308" cy="1333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EBDA12-0F00-4CDC-A80F-863FA328594B}">
      <dsp:nvSpPr>
        <dsp:cNvPr id="0" name=""/>
        <dsp:cNvSpPr/>
      </dsp:nvSpPr>
      <dsp:spPr>
        <a:xfrm>
          <a:off x="1524360" y="807609"/>
          <a:ext cx="193903" cy="1939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4FCBE9-B69A-4FD5-A2C0-62677C81FF47}">
      <dsp:nvSpPr>
        <dsp:cNvPr id="0" name=""/>
        <dsp:cNvSpPr/>
      </dsp:nvSpPr>
      <dsp:spPr>
        <a:xfrm>
          <a:off x="1773769" y="962005"/>
          <a:ext cx="84832" cy="84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F189EF-AB46-4BB6-9A18-B7E484D9799E}">
      <dsp:nvSpPr>
        <dsp:cNvPr id="0" name=""/>
        <dsp:cNvSpPr/>
      </dsp:nvSpPr>
      <dsp:spPr>
        <a:xfrm>
          <a:off x="1821275" y="807609"/>
          <a:ext cx="133308" cy="1333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F8FB7A-7B2B-438D-9F24-ECF3DDBD7DCC}">
      <dsp:nvSpPr>
        <dsp:cNvPr id="0" name=""/>
        <dsp:cNvSpPr/>
      </dsp:nvSpPr>
      <dsp:spPr>
        <a:xfrm>
          <a:off x="1940042" y="973882"/>
          <a:ext cx="84832" cy="848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8E41F3-789D-4ACD-8318-CD79AF9235EA}">
      <dsp:nvSpPr>
        <dsp:cNvPr id="0" name=""/>
        <dsp:cNvSpPr/>
      </dsp:nvSpPr>
      <dsp:spPr>
        <a:xfrm>
          <a:off x="2046931" y="783856"/>
          <a:ext cx="193903" cy="1939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AF7079-37D8-4256-BA95-AC00151DB8AA}">
      <dsp:nvSpPr>
        <dsp:cNvPr id="0" name=""/>
        <dsp:cNvSpPr/>
      </dsp:nvSpPr>
      <dsp:spPr>
        <a:xfrm>
          <a:off x="2308217" y="736350"/>
          <a:ext cx="133308" cy="1333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3B4394-6DAE-4261-BBA3-34A4C02BCFFA}">
      <dsp:nvSpPr>
        <dsp:cNvPr id="0" name=""/>
        <dsp:cNvSpPr/>
      </dsp:nvSpPr>
      <dsp:spPr>
        <a:xfrm>
          <a:off x="3177209" y="177951"/>
          <a:ext cx="391509" cy="747434"/>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F3965F-F3D5-4AEE-9D38-8D22A20BDB8B}">
      <dsp:nvSpPr>
        <dsp:cNvPr id="0" name=""/>
        <dsp:cNvSpPr/>
      </dsp:nvSpPr>
      <dsp:spPr>
        <a:xfrm>
          <a:off x="3497535" y="177951"/>
          <a:ext cx="391509" cy="747434"/>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461CBB-5E9A-4B44-BAC0-B77A1368CC39}">
      <dsp:nvSpPr>
        <dsp:cNvPr id="0" name=""/>
        <dsp:cNvSpPr/>
      </dsp:nvSpPr>
      <dsp:spPr>
        <a:xfrm>
          <a:off x="3889044" y="124927"/>
          <a:ext cx="3727526" cy="907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Rounded MT Bold" panose="020F0704030504030204" pitchFamily="34" charset="0"/>
            </a:rPr>
            <a:t>Predictive Analytics  </a:t>
          </a:r>
        </a:p>
      </dsp:txBody>
      <dsp:txXfrm>
        <a:off x="4434928" y="257840"/>
        <a:ext cx="2635758" cy="641763"/>
      </dsp:txXfrm>
    </dsp:sp>
    <dsp:sp modelId="{A96DD476-3C86-46AD-A9DA-BEE4A2151917}">
      <dsp:nvSpPr>
        <dsp:cNvPr id="0" name=""/>
        <dsp:cNvSpPr/>
      </dsp:nvSpPr>
      <dsp:spPr>
        <a:xfrm>
          <a:off x="3892611" y="1121140"/>
          <a:ext cx="3720392" cy="658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D07E06"/>
              </a:solidFill>
              <a:latin typeface="Arial Rounded MT Bold" panose="020F0704030504030204" pitchFamily="34" charset="0"/>
            </a:rPr>
            <a:t>Forward-Looking Data</a:t>
          </a:r>
        </a:p>
      </dsp:txBody>
      <dsp:txXfrm>
        <a:off x="3892611" y="1121140"/>
        <a:ext cx="3720392" cy="658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7DA44-B1F7-874F-BD89-091284D2CF76}">
      <dsp:nvSpPr>
        <dsp:cNvPr id="0" name=""/>
        <dsp:cNvSpPr/>
      </dsp:nvSpPr>
      <dsp:spPr>
        <a:xfrm>
          <a:off x="3505191" y="2266"/>
          <a:ext cx="1517667" cy="843148"/>
        </a:xfrm>
        <a:prstGeom prst="rect">
          <a:avLst/>
        </a:prstGeom>
        <a:gradFill rotWithShape="0">
          <a:gsLst>
            <a:gs pos="28000">
              <a:srgbClr val="F9A72B"/>
            </a:gs>
            <a:gs pos="100000">
              <a:schemeClr val="bg2"/>
            </a:gs>
          </a:gsLst>
          <a:lin ang="0" scaled="0"/>
        </a:gradFill>
        <a:ln>
          <a:solidFill>
            <a:srgbClr val="F9A72B"/>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374C50"/>
              </a:solidFill>
              <a:latin typeface="Arial Rounded MT Bold" panose="020F0704030504030204" pitchFamily="34" charset="0"/>
              <a:cs typeface="Open Sans Light"/>
            </a:rPr>
            <a:t>$13,000 Claim</a:t>
          </a:r>
        </a:p>
      </dsp:txBody>
      <dsp:txXfrm>
        <a:off x="3505191" y="2266"/>
        <a:ext cx="1517667" cy="843148"/>
      </dsp:txXfrm>
    </dsp:sp>
    <dsp:sp modelId="{CE426044-4A66-724D-81FC-51EE34499631}">
      <dsp:nvSpPr>
        <dsp:cNvPr id="0" name=""/>
        <dsp:cNvSpPr/>
      </dsp:nvSpPr>
      <dsp:spPr>
        <a:xfrm rot="5400000">
          <a:off x="4105934" y="866493"/>
          <a:ext cx="316180" cy="379416"/>
        </a:xfrm>
        <a:prstGeom prst="rightArrow">
          <a:avLst>
            <a:gd name="adj1" fmla="val 60000"/>
            <a:gd name="adj2" fmla="val 50000"/>
          </a:avLst>
        </a:prstGeom>
        <a:solidFill>
          <a:srgbClr val="00006E"/>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solidFill>
              <a:srgbClr val="374C50"/>
            </a:solidFill>
            <a:latin typeface="Futura Book"/>
            <a:cs typeface="Futura Book"/>
          </a:endParaRPr>
        </a:p>
      </dsp:txBody>
      <dsp:txXfrm rot="-5400000">
        <a:off x="4150199" y="898111"/>
        <a:ext cx="227650" cy="221326"/>
      </dsp:txXfrm>
    </dsp:sp>
    <dsp:sp modelId="{D1AEF819-C588-AE48-9B56-B62577AC01BC}">
      <dsp:nvSpPr>
        <dsp:cNvPr id="0" name=""/>
        <dsp:cNvSpPr/>
      </dsp:nvSpPr>
      <dsp:spPr>
        <a:xfrm>
          <a:off x="3505191" y="1266989"/>
          <a:ext cx="1517667" cy="843148"/>
        </a:xfrm>
        <a:prstGeom prst="rect">
          <a:avLst/>
        </a:prstGeom>
        <a:gradFill rotWithShape="0">
          <a:gsLst>
            <a:gs pos="28000">
              <a:srgbClr val="F9A72B"/>
            </a:gs>
            <a:gs pos="100000">
              <a:schemeClr val="bg2"/>
            </a:gs>
          </a:gsLst>
          <a:lin ang="0" scaled="0"/>
        </a:gradFill>
        <a:ln>
          <a:solidFill>
            <a:srgbClr val="F9A72B"/>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374C50"/>
              </a:solidFill>
              <a:latin typeface="Arial Rounded MT Bold" panose="020F0704030504030204" pitchFamily="34" charset="0"/>
              <a:cs typeface="Open Sans Light"/>
            </a:rPr>
            <a:t>Generates an EMR of 1.09</a:t>
          </a:r>
        </a:p>
      </dsp:txBody>
      <dsp:txXfrm>
        <a:off x="3505191" y="1266989"/>
        <a:ext cx="1517667" cy="843148"/>
      </dsp:txXfrm>
    </dsp:sp>
    <dsp:sp modelId="{9658CAAA-2F3B-4F40-9603-B246823C223F}">
      <dsp:nvSpPr>
        <dsp:cNvPr id="0" name=""/>
        <dsp:cNvSpPr/>
      </dsp:nvSpPr>
      <dsp:spPr>
        <a:xfrm rot="5400000">
          <a:off x="4105934" y="2131216"/>
          <a:ext cx="316180" cy="379416"/>
        </a:xfrm>
        <a:prstGeom prst="rightArrow">
          <a:avLst>
            <a:gd name="adj1" fmla="val 60000"/>
            <a:gd name="adj2" fmla="val 50000"/>
          </a:avLst>
        </a:prstGeom>
        <a:solidFill>
          <a:srgbClr val="00006E"/>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solidFill>
              <a:srgbClr val="374C50"/>
            </a:solidFill>
            <a:latin typeface="Futura Book"/>
            <a:cs typeface="Futura Book"/>
          </a:endParaRPr>
        </a:p>
      </dsp:txBody>
      <dsp:txXfrm rot="-5400000">
        <a:off x="4150199" y="2162834"/>
        <a:ext cx="227650" cy="221326"/>
      </dsp:txXfrm>
    </dsp:sp>
    <dsp:sp modelId="{6D334517-5289-6749-A5C0-5ECE9B28AC7C}">
      <dsp:nvSpPr>
        <dsp:cNvPr id="0" name=""/>
        <dsp:cNvSpPr/>
      </dsp:nvSpPr>
      <dsp:spPr>
        <a:xfrm>
          <a:off x="3521741" y="2531712"/>
          <a:ext cx="1484567" cy="843148"/>
        </a:xfrm>
        <a:prstGeom prst="rect">
          <a:avLst/>
        </a:prstGeom>
        <a:gradFill rotWithShape="0">
          <a:gsLst>
            <a:gs pos="28000">
              <a:srgbClr val="F9A72B"/>
            </a:gs>
            <a:gs pos="100000">
              <a:schemeClr val="bg2"/>
            </a:gs>
          </a:gsLst>
          <a:lin ang="0" scaled="0"/>
        </a:gradFill>
        <a:ln>
          <a:solidFill>
            <a:srgbClr val="F9A72B"/>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latin typeface="Arial Rounded MT Bold" panose="020F0704030504030204" pitchFamily="34" charset="0"/>
              <a:cs typeface="Open Sans Light"/>
            </a:rPr>
            <a:t>1.09</a:t>
          </a:r>
          <a:r>
            <a:rPr lang="en-US" sz="1400" kern="1200" dirty="0">
              <a:solidFill>
                <a:srgbClr val="374C50"/>
              </a:solidFill>
              <a:latin typeface="Arial Rounded MT Bold" panose="020F0704030504030204" pitchFamily="34" charset="0"/>
              <a:cs typeface="Open Sans Light"/>
            </a:rPr>
            <a:t> EMR x 29,000 Premium</a:t>
          </a:r>
        </a:p>
      </dsp:txBody>
      <dsp:txXfrm>
        <a:off x="3521741" y="2531712"/>
        <a:ext cx="1484567" cy="843148"/>
      </dsp:txXfrm>
    </dsp:sp>
    <dsp:sp modelId="{A148E27D-239E-B445-91A5-727441136503}">
      <dsp:nvSpPr>
        <dsp:cNvPr id="0" name=""/>
        <dsp:cNvSpPr/>
      </dsp:nvSpPr>
      <dsp:spPr>
        <a:xfrm rot="5400000">
          <a:off x="4105934" y="3395939"/>
          <a:ext cx="316180" cy="379416"/>
        </a:xfrm>
        <a:prstGeom prst="rightArrow">
          <a:avLst>
            <a:gd name="adj1" fmla="val 60000"/>
            <a:gd name="adj2" fmla="val 50000"/>
          </a:avLst>
        </a:prstGeom>
        <a:solidFill>
          <a:srgbClr val="00006E"/>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solidFill>
              <a:srgbClr val="374C50"/>
            </a:solidFill>
            <a:latin typeface="Futura Book"/>
            <a:cs typeface="Futura Book"/>
          </a:endParaRPr>
        </a:p>
      </dsp:txBody>
      <dsp:txXfrm rot="-5400000">
        <a:off x="4150199" y="3427557"/>
        <a:ext cx="227650" cy="221326"/>
      </dsp:txXfrm>
    </dsp:sp>
    <dsp:sp modelId="{3D5D9E32-8D1E-3848-8498-E0A1DE690372}">
      <dsp:nvSpPr>
        <dsp:cNvPr id="0" name=""/>
        <dsp:cNvSpPr/>
      </dsp:nvSpPr>
      <dsp:spPr>
        <a:xfrm>
          <a:off x="3505191" y="3796434"/>
          <a:ext cx="1517667" cy="843148"/>
        </a:xfrm>
        <a:prstGeom prst="rect">
          <a:avLst/>
        </a:prstGeom>
        <a:gradFill rotWithShape="0">
          <a:gsLst>
            <a:gs pos="28000">
              <a:srgbClr val="F9A72B"/>
            </a:gs>
            <a:gs pos="100000">
              <a:schemeClr val="bg2"/>
            </a:gs>
          </a:gsLst>
          <a:lin ang="0" scaled="0"/>
        </a:gradFill>
        <a:ln>
          <a:solidFill>
            <a:srgbClr val="F9A72B"/>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latin typeface="Arial Rounded MT Bold" panose="020F0704030504030204" pitchFamily="34" charset="0"/>
              <a:cs typeface="Open Sans Light"/>
            </a:rPr>
            <a:t>$31,615 </a:t>
          </a:r>
          <a:r>
            <a:rPr lang="en-US" sz="1400" kern="1200" dirty="0">
              <a:solidFill>
                <a:srgbClr val="374C50"/>
              </a:solidFill>
              <a:latin typeface="Arial Rounded MT Bold" panose="020F0704030504030204" pitchFamily="34" charset="0"/>
              <a:cs typeface="Open Sans Light"/>
            </a:rPr>
            <a:t>Modified Premium</a:t>
          </a:r>
        </a:p>
      </dsp:txBody>
      <dsp:txXfrm>
        <a:off x="3505191" y="3796434"/>
        <a:ext cx="1517667" cy="8431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19C21-AC1A-734A-8B85-E4849D0C0BAF}">
      <dsp:nvSpPr>
        <dsp:cNvPr id="0" name=""/>
        <dsp:cNvSpPr/>
      </dsp:nvSpPr>
      <dsp:spPr>
        <a:xfrm>
          <a:off x="0" y="2269"/>
          <a:ext cx="1445744" cy="844211"/>
        </a:xfrm>
        <a:prstGeom prst="rect">
          <a:avLst/>
        </a:prstGeom>
        <a:gradFill rotWithShape="0">
          <a:gsLst>
            <a:gs pos="28000">
              <a:srgbClr val="F9A72B"/>
            </a:gs>
            <a:gs pos="100000">
              <a:schemeClr val="bg2"/>
            </a:gs>
          </a:gsLst>
          <a:lin ang="10800000" scaled="0"/>
        </a:gradFill>
        <a:ln>
          <a:solidFill>
            <a:srgbClr val="F9A72B"/>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374C50"/>
              </a:solidFill>
              <a:latin typeface="Arial Rounded MT Bold" panose="020F0704030504030204" pitchFamily="34" charset="0"/>
              <a:cs typeface="Open Sans Light"/>
            </a:rPr>
            <a:t>No Claims</a:t>
          </a:r>
        </a:p>
      </dsp:txBody>
      <dsp:txXfrm>
        <a:off x="0" y="2269"/>
        <a:ext cx="1445744" cy="844211"/>
      </dsp:txXfrm>
    </dsp:sp>
    <dsp:sp modelId="{5F3C7DD6-E309-E34E-97B6-CB948AE06145}">
      <dsp:nvSpPr>
        <dsp:cNvPr id="0" name=""/>
        <dsp:cNvSpPr/>
      </dsp:nvSpPr>
      <dsp:spPr>
        <a:xfrm rot="5400000">
          <a:off x="564582" y="867586"/>
          <a:ext cx="316579" cy="379895"/>
        </a:xfrm>
        <a:prstGeom prst="rightArrow">
          <a:avLst>
            <a:gd name="adj1" fmla="val 60000"/>
            <a:gd name="adj2" fmla="val 5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solidFill>
              <a:srgbClr val="374C50"/>
            </a:solidFill>
            <a:latin typeface="Futura Book"/>
            <a:cs typeface="Futura Book"/>
          </a:endParaRPr>
        </a:p>
      </dsp:txBody>
      <dsp:txXfrm rot="-5400000">
        <a:off x="608903" y="899244"/>
        <a:ext cx="227937" cy="221605"/>
      </dsp:txXfrm>
    </dsp:sp>
    <dsp:sp modelId="{E889BABD-85B1-1945-9742-D9C1C9C2A107}">
      <dsp:nvSpPr>
        <dsp:cNvPr id="0" name=""/>
        <dsp:cNvSpPr/>
      </dsp:nvSpPr>
      <dsp:spPr>
        <a:xfrm>
          <a:off x="0" y="1268587"/>
          <a:ext cx="1445744" cy="844211"/>
        </a:xfrm>
        <a:prstGeom prst="rect">
          <a:avLst/>
        </a:prstGeom>
        <a:gradFill rotWithShape="0">
          <a:gsLst>
            <a:gs pos="28000">
              <a:srgbClr val="F9A72B"/>
            </a:gs>
            <a:gs pos="100000">
              <a:schemeClr val="bg2"/>
            </a:gs>
          </a:gsLst>
          <a:lin ang="10800000" scaled="0"/>
        </a:gradFill>
        <a:ln>
          <a:solidFill>
            <a:srgbClr val="F9A72B"/>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374C50"/>
              </a:solidFill>
              <a:latin typeface="Arial Rounded MT Bold" panose="020F0704030504030204" pitchFamily="34" charset="0"/>
              <a:cs typeface="Open Sans Light"/>
            </a:rPr>
            <a:t>Generates an EMR of 0.90</a:t>
          </a:r>
        </a:p>
      </dsp:txBody>
      <dsp:txXfrm>
        <a:off x="0" y="1268587"/>
        <a:ext cx="1445744" cy="844211"/>
      </dsp:txXfrm>
    </dsp:sp>
    <dsp:sp modelId="{75DCF2FF-5B8B-EB4B-B8E1-215C92B92DB8}">
      <dsp:nvSpPr>
        <dsp:cNvPr id="0" name=""/>
        <dsp:cNvSpPr/>
      </dsp:nvSpPr>
      <dsp:spPr>
        <a:xfrm rot="5400000">
          <a:off x="564582" y="2133904"/>
          <a:ext cx="316579" cy="379895"/>
        </a:xfrm>
        <a:prstGeom prst="rightArrow">
          <a:avLst>
            <a:gd name="adj1" fmla="val 60000"/>
            <a:gd name="adj2" fmla="val 5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solidFill>
              <a:srgbClr val="374C50"/>
            </a:solidFill>
            <a:latin typeface="Futura Book"/>
            <a:cs typeface="Futura Book"/>
          </a:endParaRPr>
        </a:p>
      </dsp:txBody>
      <dsp:txXfrm rot="-5400000">
        <a:off x="608903" y="2165562"/>
        <a:ext cx="227937" cy="221605"/>
      </dsp:txXfrm>
    </dsp:sp>
    <dsp:sp modelId="{18AB96DF-87E4-6947-AF55-BC56E289AB2F}">
      <dsp:nvSpPr>
        <dsp:cNvPr id="0" name=""/>
        <dsp:cNvSpPr/>
      </dsp:nvSpPr>
      <dsp:spPr>
        <a:xfrm>
          <a:off x="0" y="2534904"/>
          <a:ext cx="1445744" cy="844211"/>
        </a:xfrm>
        <a:prstGeom prst="rect">
          <a:avLst/>
        </a:prstGeom>
        <a:gradFill rotWithShape="0">
          <a:gsLst>
            <a:gs pos="28000">
              <a:srgbClr val="F9A72B"/>
            </a:gs>
            <a:gs pos="100000">
              <a:schemeClr val="bg2"/>
            </a:gs>
          </a:gsLst>
          <a:lin ang="10800000" scaled="0"/>
        </a:gradFill>
        <a:ln>
          <a:solidFill>
            <a:srgbClr val="F9A72B"/>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latin typeface="Arial Rounded MT Bold" panose="020F0704030504030204" pitchFamily="34" charset="0"/>
              <a:cs typeface="Open Sans Light"/>
            </a:rPr>
            <a:t>0.90</a:t>
          </a:r>
          <a:r>
            <a:rPr lang="en-US" sz="1400" kern="1200" dirty="0">
              <a:solidFill>
                <a:srgbClr val="374C50"/>
              </a:solidFill>
              <a:latin typeface="Arial Rounded MT Bold" panose="020F0704030504030204" pitchFamily="34" charset="0"/>
              <a:cs typeface="Open Sans Light"/>
            </a:rPr>
            <a:t> EMR x 29,000 Premium</a:t>
          </a:r>
        </a:p>
      </dsp:txBody>
      <dsp:txXfrm>
        <a:off x="0" y="2534904"/>
        <a:ext cx="1445744" cy="844211"/>
      </dsp:txXfrm>
    </dsp:sp>
    <dsp:sp modelId="{58F700BE-7D84-6C46-8E05-F9D0D207A958}">
      <dsp:nvSpPr>
        <dsp:cNvPr id="0" name=""/>
        <dsp:cNvSpPr/>
      </dsp:nvSpPr>
      <dsp:spPr>
        <a:xfrm rot="5400000">
          <a:off x="564582" y="3400222"/>
          <a:ext cx="316579" cy="379895"/>
        </a:xfrm>
        <a:prstGeom prst="rightArrow">
          <a:avLst>
            <a:gd name="adj1" fmla="val 60000"/>
            <a:gd name="adj2" fmla="val 5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solidFill>
              <a:srgbClr val="374C50"/>
            </a:solidFill>
            <a:latin typeface="Futura Book"/>
            <a:cs typeface="Futura Book"/>
          </a:endParaRPr>
        </a:p>
      </dsp:txBody>
      <dsp:txXfrm rot="-5400000">
        <a:off x="608903" y="3431880"/>
        <a:ext cx="227937" cy="221605"/>
      </dsp:txXfrm>
    </dsp:sp>
    <dsp:sp modelId="{E9354BB8-7B6B-234A-9C22-B79D712C6C23}">
      <dsp:nvSpPr>
        <dsp:cNvPr id="0" name=""/>
        <dsp:cNvSpPr/>
      </dsp:nvSpPr>
      <dsp:spPr>
        <a:xfrm>
          <a:off x="0" y="3801222"/>
          <a:ext cx="1445744" cy="844211"/>
        </a:xfrm>
        <a:prstGeom prst="rect">
          <a:avLst/>
        </a:prstGeom>
        <a:gradFill rotWithShape="0">
          <a:gsLst>
            <a:gs pos="28000">
              <a:srgbClr val="F9A72B"/>
            </a:gs>
            <a:gs pos="100000">
              <a:schemeClr val="bg2"/>
            </a:gs>
          </a:gsLst>
          <a:lin ang="10800000" scaled="0"/>
        </a:gradFill>
        <a:ln>
          <a:solidFill>
            <a:srgbClr val="F9A72B"/>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rgbClr val="FF0000"/>
              </a:solidFill>
              <a:latin typeface="Arial Rounded MT Bold" panose="020F0704030504030204" pitchFamily="34" charset="0"/>
              <a:cs typeface="Open Sans Light"/>
            </a:rPr>
            <a:t>$26,100 </a:t>
          </a:r>
          <a:r>
            <a:rPr lang="en-US" sz="1400" b="0" kern="1200" dirty="0">
              <a:solidFill>
                <a:srgbClr val="374C50"/>
              </a:solidFill>
              <a:latin typeface="Arial Rounded MT Bold" panose="020F0704030504030204" pitchFamily="34" charset="0"/>
              <a:cs typeface="Open Sans Light"/>
            </a:rPr>
            <a:t>Modified Premium</a:t>
          </a:r>
        </a:p>
      </dsp:txBody>
      <dsp:txXfrm>
        <a:off x="0" y="3801222"/>
        <a:ext cx="1445744" cy="8442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CD3CE-2AFF-4B31-BCDA-AFB5A2165357}">
      <dsp:nvSpPr>
        <dsp:cNvPr id="0" name=""/>
        <dsp:cNvSpPr/>
      </dsp:nvSpPr>
      <dsp:spPr>
        <a:xfrm rot="20913254">
          <a:off x="64148" y="-177458"/>
          <a:ext cx="1670248" cy="1180295"/>
        </a:xfrm>
        <a:prstGeom prst="ellipse">
          <a:avLst/>
        </a:prstGeom>
        <a:gradFill flip="none" rotWithShape="1">
          <a:gsLst>
            <a:gs pos="0">
              <a:schemeClr val="tx2">
                <a:lumMod val="60000"/>
                <a:lumOff val="40000"/>
              </a:schemeClr>
            </a:gs>
            <a:gs pos="63000">
              <a:schemeClr val="tx1"/>
            </a:gs>
          </a:gsLst>
          <a:path path="circle">
            <a:fillToRect l="50000" t="50000" r="50000" b="50000"/>
          </a:path>
          <a:tileRect/>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en-US" sz="1400" b="1" kern="1200" dirty="0">
              <a:solidFill>
                <a:schemeClr val="bg1"/>
              </a:solidFill>
              <a:latin typeface="Arial Rounded MT Bold" panose="020F0704030504030204" pitchFamily="34" charset="0"/>
              <a:cs typeface="Open Sans Light"/>
            </a:rPr>
            <a:t>PrevWORKS saves </a:t>
          </a:r>
          <a:r>
            <a:rPr lang="en-US" sz="1400" b="1" kern="1200" dirty="0">
              <a:solidFill>
                <a:srgbClr val="92D050"/>
              </a:solidFill>
              <a:latin typeface="Arial Rounded MT Bold" panose="020F0704030504030204" pitchFamily="34" charset="0"/>
              <a:cs typeface="Open Sans Light"/>
            </a:rPr>
            <a:t>$5,515</a:t>
          </a:r>
        </a:p>
      </dsp:txBody>
      <dsp:txXfrm>
        <a:off x="308750" y="-4608"/>
        <a:ext cx="1181044" cy="834595"/>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A1578E-07F7-5043-86CF-651F4852A9CC}" type="datetimeFigureOut">
              <a:rPr lang="en-US" smtClean="0"/>
              <a:t>6/10/2019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6C6992-EF5E-A74E-9C04-28C72D887638}" type="slidenum">
              <a:rPr lang="en-US" smtClean="0"/>
              <a:t>‹#›</a:t>
            </a:fld>
            <a:endParaRPr lang="en-US" dirty="0"/>
          </a:p>
        </p:txBody>
      </p:sp>
    </p:spTree>
    <p:extLst>
      <p:ext uri="{BB962C8B-B14F-4D97-AF65-F5344CB8AC3E}">
        <p14:creationId xmlns:p14="http://schemas.microsoft.com/office/powerpoint/2010/main" val="30381927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C6992-EF5E-A74E-9C04-28C72D887638}" type="slidenum">
              <a:rPr lang="en-US" smtClean="0"/>
              <a:t>1</a:t>
            </a:fld>
            <a:endParaRPr lang="en-US" dirty="0"/>
          </a:p>
        </p:txBody>
      </p:sp>
    </p:spTree>
    <p:extLst>
      <p:ext uri="{BB962C8B-B14F-4D97-AF65-F5344CB8AC3E}">
        <p14:creationId xmlns:p14="http://schemas.microsoft.com/office/powerpoint/2010/main" val="163484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103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729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PrevWORKS will have protocols around its processes, data-mining, and algorithms. All of these will lead to enhanced workforce productivity.</a:t>
            </a:r>
            <a:endParaRPr lang="en-US" dirty="0"/>
          </a:p>
        </p:txBody>
      </p:sp>
      <p:sp>
        <p:nvSpPr>
          <p:cNvPr id="4" name="Slide Number Placeholder 3"/>
          <p:cNvSpPr>
            <a:spLocks noGrp="1"/>
          </p:cNvSpPr>
          <p:nvPr>
            <p:ph type="sldNum" sz="quarter" idx="10"/>
          </p:nvPr>
        </p:nvSpPr>
        <p:spPr/>
        <p:txBody>
          <a:bodyPr/>
          <a:lstStyle/>
          <a:p>
            <a:fld id="{8E6C6992-EF5E-A74E-9C04-28C72D887638}" type="slidenum">
              <a:rPr lang="en-US" smtClean="0"/>
              <a:t>15</a:t>
            </a:fld>
            <a:endParaRPr lang="en-US" dirty="0"/>
          </a:p>
        </p:txBody>
      </p:sp>
    </p:spTree>
    <p:extLst>
      <p:ext uri="{BB962C8B-B14F-4D97-AF65-F5344CB8AC3E}">
        <p14:creationId xmlns:p14="http://schemas.microsoft.com/office/powerpoint/2010/main" val="48005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C6992-EF5E-A74E-9C04-28C72D887638}" type="slidenum">
              <a:rPr lang="en-US" smtClean="0"/>
              <a:t>16</a:t>
            </a:fld>
            <a:endParaRPr lang="en-US" dirty="0"/>
          </a:p>
        </p:txBody>
      </p:sp>
    </p:spTree>
    <p:extLst>
      <p:ext uri="{BB962C8B-B14F-4D97-AF65-F5344CB8AC3E}">
        <p14:creationId xmlns:p14="http://schemas.microsoft.com/office/powerpoint/2010/main" val="1701069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Statistics, </a:t>
            </a:r>
            <a:r>
              <a:rPr lang="en-US" b="1" dirty="0"/>
              <a:t>if needed</a:t>
            </a:r>
          </a:p>
          <a:p>
            <a:endParaRPr lang="en-US" dirty="0"/>
          </a:p>
          <a:p>
            <a:r>
              <a:rPr lang="en-US" sz="1200" kern="1200" dirty="0">
                <a:solidFill>
                  <a:schemeClr val="tx1"/>
                </a:solidFill>
                <a:latin typeface="+mn-lt"/>
                <a:ea typeface="+mn-ea"/>
                <a:cs typeface="+mn-cs"/>
              </a:rPr>
              <a:t>Jeffrey Mintzer and Veronica Morrow at the Health and Human Services, Federal Occupational Health performed a study titled: “Demonstrating Value Measuring Outcomes and Mitigating Risk” exploring whether Employee Assistance Program (EAP) contributes to the improvement of 5 areas: absenteeism, presenteeism, work engagement, life satisfaction and workplace distress.  4,800 respondents were surveyed at EAP intake (pre EAP engagement) and 30 days following engagement (post EAP engagement).  Results demonstrated the positive impact of using the EAP.  Specifically: 69.2% improvement in Absenteeism, 22.8% improvement in Work Presenteeism, 2.8% improvement in Work Engagement, 24.2% improvement in Life Satisfaction, 10.0% improvement in Workplace Distress.  FOH EAP was instrumental in improving employees’ work performance through multiple dimensions. </a:t>
            </a:r>
            <a:endParaRPr lang="en-US" dirty="0"/>
          </a:p>
        </p:txBody>
      </p:sp>
      <p:sp>
        <p:nvSpPr>
          <p:cNvPr id="4" name="Slide Number Placeholder 3"/>
          <p:cNvSpPr>
            <a:spLocks noGrp="1"/>
          </p:cNvSpPr>
          <p:nvPr>
            <p:ph type="sldNum" sz="quarter" idx="10"/>
          </p:nvPr>
        </p:nvSpPr>
        <p:spPr/>
        <p:txBody>
          <a:bodyPr/>
          <a:lstStyle/>
          <a:p>
            <a:fld id="{8E6C6992-EF5E-A74E-9C04-28C72D887638}" type="slidenum">
              <a:rPr lang="en-US" smtClean="0"/>
              <a:t>17</a:t>
            </a:fld>
            <a:endParaRPr lang="en-US" dirty="0"/>
          </a:p>
        </p:txBody>
      </p:sp>
    </p:spTree>
    <p:extLst>
      <p:ext uri="{BB962C8B-B14F-4D97-AF65-F5344CB8AC3E}">
        <p14:creationId xmlns:p14="http://schemas.microsoft.com/office/powerpoint/2010/main" val="2555367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C6992-EF5E-A74E-9C04-28C72D887638}" type="slidenum">
              <a:rPr lang="en-US" smtClean="0"/>
              <a:t>18</a:t>
            </a:fld>
            <a:endParaRPr lang="en-US" dirty="0"/>
          </a:p>
        </p:txBody>
      </p:sp>
    </p:spTree>
    <p:extLst>
      <p:ext uri="{BB962C8B-B14F-4D97-AF65-F5344CB8AC3E}">
        <p14:creationId xmlns:p14="http://schemas.microsoft.com/office/powerpoint/2010/main" val="1701069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a:t>
            </a:r>
          </a:p>
          <a:p>
            <a:endParaRPr lang="en-US" dirty="0"/>
          </a:p>
          <a:p>
            <a:r>
              <a:rPr lang="en-US" dirty="0"/>
              <a:t>Stay and answer as many Qs as they have!</a:t>
            </a:r>
          </a:p>
        </p:txBody>
      </p:sp>
      <p:sp>
        <p:nvSpPr>
          <p:cNvPr id="4" name="Slide Number Placeholder 3"/>
          <p:cNvSpPr>
            <a:spLocks noGrp="1"/>
          </p:cNvSpPr>
          <p:nvPr>
            <p:ph type="sldNum" sz="quarter" idx="10"/>
          </p:nvPr>
        </p:nvSpPr>
        <p:spPr/>
        <p:txBody>
          <a:bodyPr/>
          <a:lstStyle/>
          <a:p>
            <a:fld id="{8E6C6992-EF5E-A74E-9C04-28C72D887638}" type="slidenum">
              <a:rPr lang="en-US" smtClean="0"/>
              <a:t>19</a:t>
            </a:fld>
            <a:endParaRPr lang="en-US" dirty="0"/>
          </a:p>
        </p:txBody>
      </p:sp>
    </p:spTree>
    <p:extLst>
      <p:ext uri="{BB962C8B-B14F-4D97-AF65-F5344CB8AC3E}">
        <p14:creationId xmlns:p14="http://schemas.microsoft.com/office/powerpoint/2010/main" val="2251815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them for next steps </a:t>
            </a:r>
            <a:r>
              <a:rPr lang="mr-IN" dirty="0"/>
              <a:t>–</a:t>
            </a:r>
            <a:r>
              <a:rPr lang="en-US" dirty="0"/>
              <a:t> hav</a:t>
            </a:r>
            <a:r>
              <a:rPr lang="en-US" baseline="0" dirty="0"/>
              <a:t>e suggested your ideal next steps ready to go</a:t>
            </a:r>
            <a:endParaRPr lang="en-US" dirty="0"/>
          </a:p>
        </p:txBody>
      </p:sp>
      <p:sp>
        <p:nvSpPr>
          <p:cNvPr id="4" name="Slide Number Placeholder 3"/>
          <p:cNvSpPr>
            <a:spLocks noGrp="1"/>
          </p:cNvSpPr>
          <p:nvPr>
            <p:ph type="sldNum" sz="quarter" idx="10"/>
          </p:nvPr>
        </p:nvSpPr>
        <p:spPr/>
        <p:txBody>
          <a:bodyPr/>
          <a:lstStyle/>
          <a:p>
            <a:fld id="{8E6C6992-EF5E-A74E-9C04-28C72D887638}" type="slidenum">
              <a:rPr lang="en-US" smtClean="0"/>
              <a:t>20</a:t>
            </a:fld>
            <a:endParaRPr lang="en-US" dirty="0"/>
          </a:p>
        </p:txBody>
      </p:sp>
    </p:spTree>
    <p:extLst>
      <p:ext uri="{BB962C8B-B14F-4D97-AF65-F5344CB8AC3E}">
        <p14:creationId xmlns:p14="http://schemas.microsoft.com/office/powerpoint/2010/main" val="281157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associated with utilizing an electronic health records (HER) is universal, irrespective of the HER being used.  Many practices think HER is very little help in clinical decision and patient care, but it is associated more with satisfying billing needs.  The misconception necessitates increased clinician involvement in this area to reduce burden and make HER system in order to help reduce screen time and increase face to face time with the patient.</a:t>
            </a:r>
          </a:p>
          <a:p>
            <a:r>
              <a:rPr lang="en-US" dirty="0"/>
              <a:t>The growing burden of health care costs on employers has motivated increasingly direct corporate involvement in strategies to improve workforce health and seek value in medical expenditures.  As a result, many employers are considering work-site health clinics, which are well suited to a PCMH model.  </a:t>
            </a:r>
          </a:p>
          <a:p>
            <a:r>
              <a:rPr lang="en-US" dirty="0"/>
              <a:t>Successful transformation of an occupational medicine-focused work-site clinic into a medical home caring for thousands of patients.</a:t>
            </a:r>
          </a:p>
          <a:p>
            <a:r>
              <a:rPr lang="en-US" dirty="0"/>
              <a:t>Leveraging strengths and overcoming barriers to implementation, establishing a timeline and care team uniquely suited to both corporate and patient needs, and utilizing a pilot program to demonstrate value and return on investment.</a:t>
            </a:r>
          </a:p>
          <a:p>
            <a:endParaRPr lang="en-US" dirty="0"/>
          </a:p>
          <a:p>
            <a:endParaRPr lang="en-US" dirty="0"/>
          </a:p>
        </p:txBody>
      </p:sp>
      <p:sp>
        <p:nvSpPr>
          <p:cNvPr id="4" name="Slide Number Placeholder 3"/>
          <p:cNvSpPr>
            <a:spLocks noGrp="1"/>
          </p:cNvSpPr>
          <p:nvPr>
            <p:ph type="sldNum" sz="quarter" idx="5"/>
          </p:nvPr>
        </p:nvSpPr>
        <p:spPr/>
        <p:txBody>
          <a:bodyPr/>
          <a:lstStyle/>
          <a:p>
            <a:fld id="{8E6C6992-EF5E-A74E-9C04-28C72D887638}" type="slidenum">
              <a:rPr lang="en-US" smtClean="0"/>
              <a:t>2</a:t>
            </a:fld>
            <a:endParaRPr lang="en-US" dirty="0"/>
          </a:p>
        </p:txBody>
      </p:sp>
    </p:spTree>
    <p:extLst>
      <p:ext uri="{BB962C8B-B14F-4D97-AF65-F5344CB8AC3E}">
        <p14:creationId xmlns:p14="http://schemas.microsoft.com/office/powerpoint/2010/main" val="1281687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Oftentimes the practices’ teams are uncertain how to organize their groups and decide what to submit and when.  This interactive model will assist organization with multiple practice sites for PCMH recognition.</a:t>
            </a:r>
          </a:p>
          <a:p>
            <a:r>
              <a:rPr lang="en-US" dirty="0"/>
              <a:t>Set up site groups, share criteria, and organize and prepare sites to go through the virtual check-in process </a:t>
            </a:r>
          </a:p>
          <a:p>
            <a:r>
              <a:rPr lang="en-US" dirty="0"/>
              <a:t>Discuss corporate-wide evidence vs. site-specific evidence </a:t>
            </a:r>
          </a:p>
          <a:p>
            <a:r>
              <a:rPr lang="en-US" dirty="0"/>
              <a:t>Outline tips for presenting evidence to your evaluator to reduce administrative burden </a:t>
            </a:r>
          </a:p>
          <a:p>
            <a:r>
              <a:rPr lang="en-US" dirty="0"/>
              <a:t>Discuss the suggested recognition pathways for multi-sites to determine readiness for scheduling the virtual review </a:t>
            </a:r>
          </a:p>
          <a:p>
            <a:r>
              <a:rPr lang="en-US" dirty="0"/>
              <a:t>Organizations will see how to use their recognition account to link sites in Q-pass for multi-site submission  </a:t>
            </a:r>
          </a:p>
          <a:p>
            <a:r>
              <a:rPr lang="en-US" dirty="0"/>
              <a:t>It is a hands-on, highly interactive session</a:t>
            </a:r>
          </a:p>
          <a:p>
            <a:endParaRPr lang="en-US" baseline="0" dirty="0"/>
          </a:p>
        </p:txBody>
      </p:sp>
      <p:sp>
        <p:nvSpPr>
          <p:cNvPr id="4" name="Slide Number Placeholder 3"/>
          <p:cNvSpPr>
            <a:spLocks noGrp="1"/>
          </p:cNvSpPr>
          <p:nvPr>
            <p:ph type="sldNum" sz="quarter" idx="10"/>
          </p:nvPr>
        </p:nvSpPr>
        <p:spPr/>
        <p:txBody>
          <a:bodyPr/>
          <a:lstStyle/>
          <a:p>
            <a:fld id="{8E6C6992-EF5E-A74E-9C04-28C72D887638}" type="slidenum">
              <a:rPr lang="en-US" smtClean="0"/>
              <a:t>5</a:t>
            </a:fld>
            <a:endParaRPr lang="en-US" dirty="0"/>
          </a:p>
        </p:txBody>
      </p:sp>
    </p:spTree>
    <p:extLst>
      <p:ext uri="{BB962C8B-B14F-4D97-AF65-F5344CB8AC3E}">
        <p14:creationId xmlns:p14="http://schemas.microsoft.com/office/powerpoint/2010/main" val="3751696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endParaRPr lang="en-US" dirty="0"/>
          </a:p>
        </p:txBody>
      </p:sp>
      <p:sp>
        <p:nvSpPr>
          <p:cNvPr id="4" name="Slide Number Placeholder 3"/>
          <p:cNvSpPr>
            <a:spLocks noGrp="1"/>
          </p:cNvSpPr>
          <p:nvPr>
            <p:ph type="sldNum" sz="quarter" idx="10"/>
          </p:nvPr>
        </p:nvSpPr>
        <p:spPr/>
        <p:txBody>
          <a:bodyPr/>
          <a:lstStyle/>
          <a:p>
            <a:fld id="{8E6C6992-EF5E-A74E-9C04-28C72D887638}" type="slidenum">
              <a:rPr lang="en-US" smtClean="0"/>
              <a:t>6</a:t>
            </a:fld>
            <a:endParaRPr lang="en-US" dirty="0"/>
          </a:p>
        </p:txBody>
      </p:sp>
    </p:spTree>
    <p:extLst>
      <p:ext uri="{BB962C8B-B14F-4D97-AF65-F5344CB8AC3E}">
        <p14:creationId xmlns:p14="http://schemas.microsoft.com/office/powerpoint/2010/main" val="2029764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Offered</a:t>
            </a:r>
          </a:p>
          <a:p>
            <a:endParaRPr lang="en-US" dirty="0"/>
          </a:p>
          <a:p>
            <a:r>
              <a:rPr lang="en-US" dirty="0"/>
              <a:t>In the room, be sure to mention </a:t>
            </a:r>
            <a:r>
              <a:rPr lang="en-US" sz="1200" b="0" i="0" u="none" strike="noStrike" kern="1200" baseline="0" dirty="0">
                <a:solidFill>
                  <a:schemeClr val="tx1"/>
                </a:solidFill>
                <a:latin typeface="+mn-lt"/>
                <a:ea typeface="+mn-ea"/>
                <a:cs typeface="+mn-cs"/>
              </a:rPr>
              <a:t>PrevWORKS’ proprietary algorithms that define occupational risks, and its database of employee medical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E6C6992-EF5E-A74E-9C04-28C72D887638}" type="slidenum">
              <a:rPr lang="en-US" smtClean="0"/>
              <a:t>8</a:t>
            </a:fld>
            <a:endParaRPr lang="en-US" dirty="0"/>
          </a:p>
        </p:txBody>
      </p:sp>
    </p:spTree>
    <p:extLst>
      <p:ext uri="{BB962C8B-B14F-4D97-AF65-F5344CB8AC3E}">
        <p14:creationId xmlns:p14="http://schemas.microsoft.com/office/powerpoint/2010/main" val="3509718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Offered</a:t>
            </a:r>
          </a:p>
          <a:p>
            <a:endParaRPr lang="en-US" dirty="0"/>
          </a:p>
          <a:p>
            <a:r>
              <a:rPr lang="en-US" dirty="0"/>
              <a:t>In the room, be sure to mention </a:t>
            </a:r>
            <a:r>
              <a:rPr lang="en-US" sz="1200" b="0" i="0" u="none" strike="noStrike" kern="1200" baseline="0" dirty="0">
                <a:solidFill>
                  <a:schemeClr val="tx1"/>
                </a:solidFill>
                <a:latin typeface="+mn-lt"/>
                <a:ea typeface="+mn-ea"/>
                <a:cs typeface="+mn-cs"/>
              </a:rPr>
              <a:t>PrevWORKS’ proprietary algorithms that define occupational risks, and its database of employee medical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E6C6992-EF5E-A74E-9C04-28C72D887638}" type="slidenum">
              <a:rPr lang="en-US" smtClean="0"/>
              <a:t>9</a:t>
            </a:fld>
            <a:endParaRPr lang="en-US" dirty="0"/>
          </a:p>
        </p:txBody>
      </p:sp>
    </p:spTree>
    <p:extLst>
      <p:ext uri="{BB962C8B-B14F-4D97-AF65-F5344CB8AC3E}">
        <p14:creationId xmlns:p14="http://schemas.microsoft.com/office/powerpoint/2010/main" val="1737895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check-in is conducted virtually online with a </a:t>
            </a:r>
            <a:r>
              <a:rPr lang="en-US" dirty="0" err="1"/>
              <a:t>prevWORKS</a:t>
            </a:r>
            <a:r>
              <a:rPr lang="en-US" dirty="0"/>
              <a:t> Evaluator, who will evaluate the practice’s progress towards recognition and provide immediate, personalized feedback.  Before each check-in, the practice gathers and prepares evidence and uploads it through Q-PASS.  At each virtual review session, the practice uses screen-sharing technology to provide evidence virtually and answer the evaluator’s questions about pre-submitted documentation.</a:t>
            </a:r>
          </a:p>
          <a:p>
            <a:endParaRPr lang="en-US" dirty="0"/>
          </a:p>
          <a:p>
            <a:r>
              <a:rPr lang="en-US" dirty="0"/>
              <a:t>The virtual review process prompts the practice to prepare less documents and conduct more virtual, real-time demonstration of their systems, workflow, and reports.  It is an opportunity for the practice to tell their story and showcase how they have transformed to provide more patient centered care.</a:t>
            </a:r>
          </a:p>
          <a:p>
            <a:endParaRPr lang="en-US" dirty="0"/>
          </a:p>
          <a:p>
            <a:r>
              <a:rPr lang="en-US" dirty="0"/>
              <a:t>Determining what to show the evaluator, paper evidence or screen sharing, is often a challenge for practices.  Too much time is spent creating documents, capturing screen shots, and downloading reports when much of this evidence could be shown to the evaluator during the virtual review. </a:t>
            </a:r>
          </a:p>
          <a:p>
            <a:endParaRPr lang="en-US" dirty="0"/>
          </a:p>
          <a:p>
            <a:r>
              <a:rPr lang="en-US" dirty="0"/>
              <a:t>The interactive workshop will help the practice team determine what type of evidence is best to demonstrate how they meet the intent of the PCMH standards.</a:t>
            </a:r>
          </a:p>
          <a:p>
            <a:endParaRPr lang="en-US" dirty="0"/>
          </a:p>
          <a:p>
            <a:r>
              <a:rPr lang="en-US" dirty="0"/>
              <a:t>Outline tips to help decide what to show in a document versus what to explain and show during the virtual review.</a:t>
            </a:r>
          </a:p>
          <a:p>
            <a:endParaRPr lang="en-US" dirty="0"/>
          </a:p>
          <a:p>
            <a:r>
              <a:rPr lang="en-US" dirty="0"/>
              <a:t>Corporate/worker-Centered Occupational Health CWCOH is a future vision for advanced occupational care that requires consensus on investment, training, workforce and other resources </a:t>
            </a:r>
          </a:p>
          <a:p>
            <a:r>
              <a:rPr lang="en-US" dirty="0"/>
              <a:t>PrevWORKS is increasing lever to achieve more robust, team-based and Corporate/Worker-Centered Occupational Health.  </a:t>
            </a:r>
          </a:p>
          <a:p>
            <a:endParaRPr lang="en-US" dirty="0"/>
          </a:p>
          <a:p>
            <a:endParaRPr lang="en-US" dirty="0"/>
          </a:p>
        </p:txBody>
      </p:sp>
      <p:sp>
        <p:nvSpPr>
          <p:cNvPr id="4" name="Slide Number Placeholder 3"/>
          <p:cNvSpPr>
            <a:spLocks noGrp="1"/>
          </p:cNvSpPr>
          <p:nvPr>
            <p:ph type="sldNum" sz="quarter" idx="10"/>
          </p:nvPr>
        </p:nvSpPr>
        <p:spPr/>
        <p:txBody>
          <a:bodyPr/>
          <a:lstStyle/>
          <a:p>
            <a:fld id="{8E6C6992-EF5E-A74E-9C04-28C72D887638}" type="slidenum">
              <a:rPr lang="en-US" smtClean="0"/>
              <a:t>10</a:t>
            </a:fld>
            <a:endParaRPr lang="en-US" dirty="0"/>
          </a:p>
        </p:txBody>
      </p:sp>
    </p:spTree>
    <p:extLst>
      <p:ext uri="{BB962C8B-B14F-4D97-AF65-F5344CB8AC3E}">
        <p14:creationId xmlns:p14="http://schemas.microsoft.com/office/powerpoint/2010/main" val="202364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Open Sans"/>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DA5DA3E-F2BC-4E39-8997-D3CC86CCEC83}" type="datetime1">
              <a:rPr lang="en-US" smtClean="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5E28E7-2234-9243-8BB8-8B8F75722D1D}" type="slidenum">
              <a:rPr lang="en-US" smtClean="0"/>
              <a:t>‹#›</a:t>
            </a:fld>
            <a:endParaRPr lang="en-US" dirty="0"/>
          </a:p>
        </p:txBody>
      </p:sp>
    </p:spTree>
    <p:extLst>
      <p:ext uri="{BB962C8B-B14F-4D97-AF65-F5344CB8AC3E}">
        <p14:creationId xmlns:p14="http://schemas.microsoft.com/office/powerpoint/2010/main" val="2426873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B200CE-A0E0-4D97-89F2-93D0A3EA1402}" type="datetime1">
              <a:rPr lang="en-US" smtClean="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5E28E7-2234-9243-8BB8-8B8F75722D1D}" type="slidenum">
              <a:rPr lang="en-US" smtClean="0"/>
              <a:t>‹#›</a:t>
            </a:fld>
            <a:endParaRPr lang="en-US" dirty="0"/>
          </a:p>
        </p:txBody>
      </p:sp>
    </p:spTree>
    <p:extLst>
      <p:ext uri="{BB962C8B-B14F-4D97-AF65-F5344CB8AC3E}">
        <p14:creationId xmlns:p14="http://schemas.microsoft.com/office/powerpoint/2010/main" val="175310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487C80-447B-461D-AE11-37A2EEEAB15B}" type="datetime1">
              <a:rPr lang="en-US" smtClean="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5E28E7-2234-9243-8BB8-8B8F75722D1D}" type="slidenum">
              <a:rPr lang="en-US" smtClean="0"/>
              <a:t>‹#›</a:t>
            </a:fld>
            <a:endParaRPr lang="en-US" dirty="0"/>
          </a:p>
        </p:txBody>
      </p:sp>
    </p:spTree>
    <p:extLst>
      <p:ext uri="{BB962C8B-B14F-4D97-AF65-F5344CB8AC3E}">
        <p14:creationId xmlns:p14="http://schemas.microsoft.com/office/powerpoint/2010/main" val="1309230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675F85-FC91-4002-9054-D9F83AD092ED}" type="datetime1">
              <a:rPr lang="en-US" smtClean="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5E28E7-2234-9243-8BB8-8B8F75722D1D}" type="slidenum">
              <a:rPr lang="en-US" smtClean="0"/>
              <a:t>‹#›</a:t>
            </a:fld>
            <a:endParaRPr lang="en-US" dirty="0"/>
          </a:p>
        </p:txBody>
      </p:sp>
    </p:spTree>
    <p:extLst>
      <p:ext uri="{BB962C8B-B14F-4D97-AF65-F5344CB8AC3E}">
        <p14:creationId xmlns:p14="http://schemas.microsoft.com/office/powerpoint/2010/main" val="3875559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B3DF35-BB96-479C-9AA3-52CE1352A794}" type="datetime1">
              <a:rPr lang="en-US" smtClean="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05E28E7-2234-9243-8BB8-8B8F75722D1D}" type="slidenum">
              <a:rPr lang="en-US" smtClean="0"/>
              <a:t>‹#›</a:t>
            </a:fld>
            <a:endParaRPr lang="en-US" dirty="0"/>
          </a:p>
        </p:txBody>
      </p:sp>
    </p:spTree>
    <p:extLst>
      <p:ext uri="{BB962C8B-B14F-4D97-AF65-F5344CB8AC3E}">
        <p14:creationId xmlns:p14="http://schemas.microsoft.com/office/powerpoint/2010/main" val="160753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4A3D5-91D8-4E7C-95EF-C3629E6306E3}" type="datetime1">
              <a:rPr lang="en-US" smtClean="0"/>
              <a:t>6/10/2019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5E28E7-2234-9243-8BB8-8B8F75722D1D}" type="slidenum">
              <a:rPr lang="en-US" smtClean="0"/>
              <a:t>‹#›</a:t>
            </a:fld>
            <a:endParaRPr lang="en-US" dirty="0"/>
          </a:p>
        </p:txBody>
      </p:sp>
    </p:spTree>
    <p:extLst>
      <p:ext uri="{BB962C8B-B14F-4D97-AF65-F5344CB8AC3E}">
        <p14:creationId xmlns:p14="http://schemas.microsoft.com/office/powerpoint/2010/main" val="256323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44104D-B1CF-4883-B8FC-F61E77B696C1}" type="datetime1">
              <a:rPr lang="en-US" smtClean="0"/>
              <a:t>6/10/2019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5E28E7-2234-9243-8BB8-8B8F75722D1D}" type="slidenum">
              <a:rPr lang="en-US" smtClean="0"/>
              <a:t>‹#›</a:t>
            </a:fld>
            <a:endParaRPr lang="en-US" dirty="0"/>
          </a:p>
        </p:txBody>
      </p:sp>
    </p:spTree>
    <p:extLst>
      <p:ext uri="{BB962C8B-B14F-4D97-AF65-F5344CB8AC3E}">
        <p14:creationId xmlns:p14="http://schemas.microsoft.com/office/powerpoint/2010/main" val="3949728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1F3B885-9E0F-40B2-997F-A36EABBBD085}" type="datetime1">
              <a:rPr lang="en-US" smtClean="0"/>
              <a:t>6/10/2019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5E28E7-2234-9243-8BB8-8B8F75722D1D}" type="slidenum">
              <a:rPr lang="en-US" smtClean="0"/>
              <a:t>‹#›</a:t>
            </a:fld>
            <a:endParaRPr lang="en-US" dirty="0"/>
          </a:p>
        </p:txBody>
      </p:sp>
    </p:spTree>
    <p:extLst>
      <p:ext uri="{BB962C8B-B14F-4D97-AF65-F5344CB8AC3E}">
        <p14:creationId xmlns:p14="http://schemas.microsoft.com/office/powerpoint/2010/main" val="4220381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A608AD-6DF2-4474-885A-4938015DD38B}" type="datetime1">
              <a:rPr lang="en-US" smtClean="0"/>
              <a:t>6/10/2019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05E28E7-2234-9243-8BB8-8B8F75722D1D}" type="slidenum">
              <a:rPr lang="en-US" smtClean="0"/>
              <a:t>‹#›</a:t>
            </a:fld>
            <a:endParaRPr lang="en-US" dirty="0"/>
          </a:p>
        </p:txBody>
      </p:sp>
    </p:spTree>
    <p:extLst>
      <p:ext uri="{BB962C8B-B14F-4D97-AF65-F5344CB8AC3E}">
        <p14:creationId xmlns:p14="http://schemas.microsoft.com/office/powerpoint/2010/main" val="181298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F9D33D-AF0B-48A3-9670-9EE74A0421D2}" type="datetime1">
              <a:rPr lang="en-US" smtClean="0"/>
              <a:t>6/10/2019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5E28E7-2234-9243-8BB8-8B8F75722D1D}" type="slidenum">
              <a:rPr lang="en-US" smtClean="0"/>
              <a:t>‹#›</a:t>
            </a:fld>
            <a:endParaRPr lang="en-US" dirty="0"/>
          </a:p>
        </p:txBody>
      </p:sp>
    </p:spTree>
    <p:extLst>
      <p:ext uri="{BB962C8B-B14F-4D97-AF65-F5344CB8AC3E}">
        <p14:creationId xmlns:p14="http://schemas.microsoft.com/office/powerpoint/2010/main" val="1614669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E89AC2-576C-43C5-9148-DBCBBA75CE5C}" type="datetime1">
              <a:rPr lang="en-US" smtClean="0"/>
              <a:t>6/10/2019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5E28E7-2234-9243-8BB8-8B8F75722D1D}" type="slidenum">
              <a:rPr lang="en-US" smtClean="0"/>
              <a:t>‹#›</a:t>
            </a:fld>
            <a:endParaRPr lang="en-US" dirty="0"/>
          </a:p>
        </p:txBody>
      </p:sp>
    </p:spTree>
    <p:extLst>
      <p:ext uri="{BB962C8B-B14F-4D97-AF65-F5344CB8AC3E}">
        <p14:creationId xmlns:p14="http://schemas.microsoft.com/office/powerpoint/2010/main" val="11418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800">
                <a:solidFill>
                  <a:schemeClr val="tx1">
                    <a:tint val="75000"/>
                  </a:schemeClr>
                </a:solidFill>
                <a:latin typeface="Segoe Print"/>
                <a:cs typeface="Segoe Print"/>
              </a:defRPr>
            </a:lvl1pPr>
          </a:lstStyle>
          <a:p>
            <a:fld id="{15B6AC85-69F5-4A30-9C03-BF5EDE1BBCC0}" type="datetime1">
              <a:rPr lang="en-US" smtClean="0"/>
              <a:t>6/10/2019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800">
                <a:solidFill>
                  <a:schemeClr val="tx1">
                    <a:tint val="75000"/>
                  </a:schemeClr>
                </a:solidFill>
                <a:latin typeface="Segoe Print"/>
                <a:cs typeface="Segoe Print"/>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00">
                <a:solidFill>
                  <a:schemeClr val="tx1">
                    <a:tint val="75000"/>
                  </a:schemeClr>
                </a:solidFill>
                <a:latin typeface="Segoe Print"/>
                <a:cs typeface="Segoe Print"/>
              </a:defRPr>
            </a:lvl1pPr>
          </a:lstStyle>
          <a:p>
            <a:fld id="{D05E28E7-2234-9243-8BB8-8B8F75722D1D}" type="slidenum">
              <a:rPr lang="en-US" smtClean="0"/>
              <a:pPr/>
              <a:t>‹#›</a:t>
            </a:fld>
            <a:endParaRPr lang="en-US" dirty="0"/>
          </a:p>
        </p:txBody>
      </p:sp>
    </p:spTree>
    <p:extLst>
      <p:ext uri="{BB962C8B-B14F-4D97-AF65-F5344CB8AC3E}">
        <p14:creationId xmlns:p14="http://schemas.microsoft.com/office/powerpoint/2010/main" val="1510153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4000" b="0" i="0" kern="1200" cap="none">
          <a:solidFill>
            <a:schemeClr val="tx1"/>
          </a:solidFill>
          <a:latin typeface="Open Sans"/>
          <a:ea typeface="+mj-ea"/>
          <a:cs typeface="Futura Book"/>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Open Sans Light"/>
          <a:ea typeface="+mn-ea"/>
          <a:cs typeface="L Futura Light"/>
        </a:defRPr>
      </a:lvl1pPr>
      <a:lvl2pPr marL="742950" indent="-285750" algn="l" defTabSz="457200" rtl="0" eaLnBrk="1" latinLnBrk="0" hangingPunct="1">
        <a:spcBef>
          <a:spcPct val="20000"/>
        </a:spcBef>
        <a:buFont typeface="Arial"/>
        <a:buChar char="–"/>
        <a:defRPr sz="2400" b="0" i="0" kern="1200">
          <a:solidFill>
            <a:schemeClr val="tx1"/>
          </a:solidFill>
          <a:latin typeface="Open Sans Light"/>
          <a:ea typeface="+mn-ea"/>
          <a:cs typeface="L Futura Light"/>
        </a:defRPr>
      </a:lvl2pPr>
      <a:lvl3pPr marL="1143000" indent="-228600" algn="l" defTabSz="457200" rtl="0" eaLnBrk="1" latinLnBrk="0" hangingPunct="1">
        <a:spcBef>
          <a:spcPct val="20000"/>
        </a:spcBef>
        <a:buFont typeface="Arial"/>
        <a:buChar char="•"/>
        <a:defRPr sz="2000" b="0" i="0" kern="1200">
          <a:solidFill>
            <a:schemeClr val="tx1"/>
          </a:solidFill>
          <a:latin typeface="Open Sans Light"/>
          <a:ea typeface="+mn-ea"/>
          <a:cs typeface="L Futura Light"/>
        </a:defRPr>
      </a:lvl3pPr>
      <a:lvl4pPr marL="16002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4pPr>
      <a:lvl5pPr marL="20574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diagramColors" Target="../diagrams/colors3.xml"/><Relationship Id="rId18" Type="http://schemas.openxmlformats.org/officeDocument/2006/relationships/diagramColors" Target="../diagrams/colors4.xml"/><Relationship Id="rId3" Type="http://schemas.openxmlformats.org/officeDocument/2006/relationships/image" Target="../media/image25.jpg"/><Relationship Id="rId7" Type="http://schemas.openxmlformats.org/officeDocument/2006/relationships/diagramQuickStyle" Target="../diagrams/quickStyle2.xml"/><Relationship Id="rId12" Type="http://schemas.openxmlformats.org/officeDocument/2006/relationships/diagramQuickStyle" Target="../diagrams/quickStyle3.xml"/><Relationship Id="rId17" Type="http://schemas.openxmlformats.org/officeDocument/2006/relationships/diagramQuickStyle" Target="../diagrams/quickStyle4.xml"/><Relationship Id="rId2" Type="http://schemas.openxmlformats.org/officeDocument/2006/relationships/notesSlide" Target="../notesSlides/notesSlide16.xml"/><Relationship Id="rId16" Type="http://schemas.openxmlformats.org/officeDocument/2006/relationships/diagramLayout" Target="../diagrams/layout4.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diagramLayout" Target="../diagrams/layout3.xml"/><Relationship Id="rId5" Type="http://schemas.openxmlformats.org/officeDocument/2006/relationships/diagramData" Target="../diagrams/data2.xml"/><Relationship Id="rId15" Type="http://schemas.openxmlformats.org/officeDocument/2006/relationships/diagramData" Target="../diagrams/data4.xml"/><Relationship Id="rId10" Type="http://schemas.openxmlformats.org/officeDocument/2006/relationships/diagramData" Target="../diagrams/data3.xml"/><Relationship Id="rId19" Type="http://schemas.microsoft.com/office/2007/relationships/diagramDrawing" Target="../diagrams/drawing4.xml"/><Relationship Id="rId4" Type="http://schemas.openxmlformats.org/officeDocument/2006/relationships/image" Target="../media/image3.png"/><Relationship Id="rId9" Type="http://schemas.microsoft.com/office/2007/relationships/diagramDrawing" Target="../diagrams/drawing2.xml"/><Relationship Id="rId14" Type="http://schemas.microsoft.com/office/2007/relationships/diagramDrawing" Target="../diagrams/drawing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mailto:nkhalaf@prevwork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ttyImages-882998008.jpg"/>
          <p:cNvPicPr>
            <a:picLocks noChangeAspect="1"/>
          </p:cNvPicPr>
          <p:nvPr/>
        </p:nvPicPr>
        <p:blipFill rotWithShape="1">
          <a:blip r:embed="rId3">
            <a:alphaModFix amt="30000"/>
            <a:extLst>
              <a:ext uri="{28A0092B-C50C-407E-A947-70E740481C1C}">
                <a14:useLocalDpi xmlns:a14="http://schemas.microsoft.com/office/drawing/2010/main" val="0"/>
              </a:ext>
            </a:extLst>
          </a:blip>
          <a:srcRect l="18228" b="8007"/>
          <a:stretch/>
        </p:blipFill>
        <p:spPr>
          <a:xfrm>
            <a:off x="0" y="0"/>
            <a:ext cx="9144000" cy="6858000"/>
          </a:xfrm>
          <a:prstGeom prst="rect">
            <a:avLst/>
          </a:prstGeom>
        </p:spPr>
      </p:pic>
      <p:sp>
        <p:nvSpPr>
          <p:cNvPr id="2" name="Title 1"/>
          <p:cNvSpPr>
            <a:spLocks noGrp="1"/>
          </p:cNvSpPr>
          <p:nvPr>
            <p:ph type="ctrTitle"/>
          </p:nvPr>
        </p:nvSpPr>
        <p:spPr>
          <a:xfrm>
            <a:off x="3856891" y="773722"/>
            <a:ext cx="5287109" cy="2418365"/>
          </a:xfrm>
        </p:spPr>
        <p:txBody>
          <a:bodyPr>
            <a:normAutofit/>
          </a:bodyPr>
          <a:lstStyle/>
          <a:p>
            <a:r>
              <a:rPr lang="en-US" sz="6000" dirty="0">
                <a:solidFill>
                  <a:srgbClr val="118EBB"/>
                </a:solidFill>
                <a:latin typeface="Arial Rounded MT Bold" panose="020F0704030504030204" pitchFamily="34" charset="0"/>
              </a:rPr>
              <a:t>Prev</a:t>
            </a:r>
            <a:r>
              <a:rPr lang="en-US" sz="6000" b="1" dirty="0">
                <a:solidFill>
                  <a:srgbClr val="F29D40"/>
                </a:solidFill>
                <a:latin typeface="Arial Rounded MT Bold" panose="020F0704030504030204" pitchFamily="34" charset="0"/>
              </a:rPr>
              <a:t>WORKS</a:t>
            </a:r>
            <a:endParaRPr lang="en-US" sz="6000" dirty="0">
              <a:solidFill>
                <a:srgbClr val="F29D40"/>
              </a:solidFill>
              <a:latin typeface="Arial Rounded MT Bold" panose="020F0704030504030204" pitchFamily="34" charset="0"/>
            </a:endParaRPr>
          </a:p>
        </p:txBody>
      </p:sp>
      <p:sp>
        <p:nvSpPr>
          <p:cNvPr id="3" name="Subtitle 2"/>
          <p:cNvSpPr>
            <a:spLocks noGrp="1"/>
          </p:cNvSpPr>
          <p:nvPr>
            <p:ph type="subTitle" idx="1"/>
          </p:nvPr>
        </p:nvSpPr>
        <p:spPr>
          <a:xfrm>
            <a:off x="3763107" y="2546929"/>
            <a:ext cx="5685905" cy="628532"/>
          </a:xfrm>
        </p:spPr>
        <p:txBody>
          <a:bodyPr>
            <a:noAutofit/>
          </a:bodyPr>
          <a:lstStyle/>
          <a:p>
            <a:pPr algn="l"/>
            <a:r>
              <a:rPr lang="en-US" sz="1800" dirty="0">
                <a:solidFill>
                  <a:srgbClr val="118EBB"/>
                </a:solidFill>
                <a:latin typeface="Arial" panose="020B0604020202020204" pitchFamily="34" charset="0"/>
                <a:cs typeface="Arial" panose="020B0604020202020204" pitchFamily="34" charset="0"/>
              </a:rPr>
              <a:t>WELLNESS </a:t>
            </a:r>
            <a:r>
              <a:rPr lang="en-US" sz="1800" dirty="0">
                <a:solidFill>
                  <a:srgbClr val="F9A72B"/>
                </a:solidFill>
                <a:latin typeface="Arial" panose="020B0604020202020204" pitchFamily="34" charset="0"/>
                <a:cs typeface="Arial" panose="020B0604020202020204" pitchFamily="34" charset="0"/>
              </a:rPr>
              <a:t>+</a:t>
            </a:r>
            <a:r>
              <a:rPr lang="en-US" sz="1800" dirty="0">
                <a:solidFill>
                  <a:srgbClr val="118EBB"/>
                </a:solidFill>
                <a:latin typeface="Arial" panose="020B0604020202020204" pitchFamily="34" charset="0"/>
                <a:cs typeface="Arial" panose="020B0604020202020204" pitchFamily="34" charset="0"/>
              </a:rPr>
              <a:t> PREVENTION </a:t>
            </a:r>
            <a:r>
              <a:rPr lang="en-US" sz="1800" dirty="0">
                <a:solidFill>
                  <a:srgbClr val="F39307"/>
                </a:solidFill>
                <a:latin typeface="Arial" panose="020B0604020202020204" pitchFamily="34" charset="0"/>
                <a:cs typeface="Arial" panose="020B0604020202020204" pitchFamily="34" charset="0"/>
              </a:rPr>
              <a:t>=</a:t>
            </a:r>
            <a:r>
              <a:rPr lang="en-US" sz="1800" dirty="0">
                <a:solidFill>
                  <a:srgbClr val="118EBB"/>
                </a:solidFill>
                <a:latin typeface="Arial" panose="020B0604020202020204" pitchFamily="34" charset="0"/>
                <a:cs typeface="Arial" panose="020B0604020202020204" pitchFamily="34" charset="0"/>
              </a:rPr>
              <a:t> </a:t>
            </a:r>
            <a:r>
              <a:rPr lang="en-US" sz="1800" b="1" dirty="0">
                <a:solidFill>
                  <a:srgbClr val="118EBB"/>
                </a:solidFill>
                <a:latin typeface="Arial" panose="020B0604020202020204" pitchFamily="34" charset="0"/>
                <a:cs typeface="Arial" panose="020B0604020202020204" pitchFamily="34" charset="0"/>
              </a:rPr>
              <a:t>PRODUCTIVITY®</a:t>
            </a:r>
          </a:p>
        </p:txBody>
      </p:sp>
      <p:sp>
        <p:nvSpPr>
          <p:cNvPr id="14" name="Footer Placeholder 13">
            <a:extLst>
              <a:ext uri="{FF2B5EF4-FFF2-40B4-BE49-F238E27FC236}">
                <a16:creationId xmlns:a16="http://schemas.microsoft.com/office/drawing/2014/main" id="{C5DB30D2-35D6-46FC-A26C-D8BB880FBF30}"/>
              </a:ext>
            </a:extLst>
          </p:cNvPr>
          <p:cNvSpPr>
            <a:spLocks noGrp="1"/>
          </p:cNvSpPr>
          <p:nvPr>
            <p:ph type="ftr" sz="quarter" idx="11"/>
          </p:nvPr>
        </p:nvSpPr>
        <p:spPr>
          <a:xfrm>
            <a:off x="-1" y="6485304"/>
            <a:ext cx="9144001" cy="365125"/>
          </a:xfrm>
        </p:spPr>
        <p:txBody>
          <a:bodyPr/>
          <a:lstStyle/>
          <a:p>
            <a:r>
              <a:rPr lang="en-US" dirty="0">
                <a:solidFill>
                  <a:srgbClr val="118EBB"/>
                </a:solidFill>
              </a:rPr>
              <a:t>UNAUTHORIZED DISTRIBUTION OR DISCLOSURE OF THE INFORMATION IS STRICTLY PROHIBITED</a:t>
            </a:r>
          </a:p>
          <a:p>
            <a:endParaRPr lang="en-US" dirty="0"/>
          </a:p>
        </p:txBody>
      </p:sp>
      <p:sp>
        <p:nvSpPr>
          <p:cNvPr id="15" name="TextBox 14">
            <a:extLst>
              <a:ext uri="{FF2B5EF4-FFF2-40B4-BE49-F238E27FC236}">
                <a16:creationId xmlns:a16="http://schemas.microsoft.com/office/drawing/2014/main" id="{F9E50D18-62B5-4F8F-9B9F-AF54FF786ECD}"/>
              </a:ext>
            </a:extLst>
          </p:cNvPr>
          <p:cNvSpPr txBox="1"/>
          <p:nvPr/>
        </p:nvSpPr>
        <p:spPr>
          <a:xfrm>
            <a:off x="8373977" y="1475660"/>
            <a:ext cx="363414" cy="369332"/>
          </a:xfrm>
          <a:prstGeom prst="rect">
            <a:avLst/>
          </a:prstGeom>
          <a:noFill/>
        </p:spPr>
        <p:txBody>
          <a:bodyPr wrap="square" rtlCol="0">
            <a:spAutoFit/>
          </a:bodyPr>
          <a:lstStyle/>
          <a:p>
            <a:r>
              <a:rPr lang="en-US" dirty="0">
                <a:solidFill>
                  <a:srgbClr val="F29D40"/>
                </a:solidFill>
                <a:latin typeface="Arial Rounded MT Bold" panose="020F0704030504030204" pitchFamily="34" charset="0"/>
                <a:cs typeface="Calibri" panose="020F0502020204030204" pitchFamily="34" charset="0"/>
              </a:rPr>
              <a:t>™</a:t>
            </a:r>
            <a:endParaRPr lang="en-US" dirty="0"/>
          </a:p>
        </p:txBody>
      </p:sp>
    </p:spTree>
    <p:extLst>
      <p:ext uri="{BB962C8B-B14F-4D97-AF65-F5344CB8AC3E}">
        <p14:creationId xmlns:p14="http://schemas.microsoft.com/office/powerpoint/2010/main" val="3696275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9AA7BE-3B1A-490A-B12F-686CBE63A56C}"/>
              </a:ext>
            </a:extLst>
          </p:cNvPr>
          <p:cNvSpPr>
            <a:spLocks noGrp="1"/>
          </p:cNvSpPr>
          <p:nvPr>
            <p:ph type="ftr" sz="quarter" idx="11"/>
          </p:nvPr>
        </p:nvSpPr>
        <p:spPr/>
        <p:txBody>
          <a:bodyPr/>
          <a:lstStyle/>
          <a:p>
            <a:r>
              <a:rPr lang="en-US" dirty="0">
                <a:solidFill>
                  <a:srgbClr val="118EBB"/>
                </a:solidFill>
              </a:rPr>
              <a:t>UNAUTHORIZED DISTRIBUTION OR DISCLOSURE OF THE INFORMATION IS STRICTLY PROHIBITED</a:t>
            </a:r>
          </a:p>
          <a:p>
            <a:endParaRPr lang="en-US" dirty="0"/>
          </a:p>
        </p:txBody>
      </p:sp>
      <p:pic>
        <p:nvPicPr>
          <p:cNvPr id="7" name="Picture 6" descr="884076090.jpg">
            <a:extLst>
              <a:ext uri="{FF2B5EF4-FFF2-40B4-BE49-F238E27FC236}">
                <a16:creationId xmlns:a16="http://schemas.microsoft.com/office/drawing/2014/main" id="{1496AB59-3E89-4B90-B143-4DD90A07957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8053" t="8754"/>
          <a:stretch/>
        </p:blipFill>
        <p:spPr>
          <a:xfrm>
            <a:off x="0" y="0"/>
            <a:ext cx="9144000"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5E346FA4-CA49-453D-8D1E-C1786C346274}"/>
              </a:ext>
            </a:extLst>
          </p:cNvPr>
          <p:cNvPicPr>
            <a:picLocks noChangeAspect="1"/>
          </p:cNvPicPr>
          <p:nvPr/>
        </p:nvPicPr>
        <p:blipFill>
          <a:blip r:embed="rId4"/>
          <a:stretch>
            <a:fillRect/>
          </a:stretch>
        </p:blipFill>
        <p:spPr>
          <a:xfrm>
            <a:off x="0" y="0"/>
            <a:ext cx="1256928" cy="1242645"/>
          </a:xfrm>
          <a:prstGeom prst="rect">
            <a:avLst/>
          </a:prstGeom>
        </p:spPr>
      </p:pic>
      <p:sp>
        <p:nvSpPr>
          <p:cNvPr id="9" name="Rectangle 8">
            <a:extLst>
              <a:ext uri="{FF2B5EF4-FFF2-40B4-BE49-F238E27FC236}">
                <a16:creationId xmlns:a16="http://schemas.microsoft.com/office/drawing/2014/main" id="{50D2ECBA-4EB3-4A86-9120-C71531CCBDB1}"/>
              </a:ext>
            </a:extLst>
          </p:cNvPr>
          <p:cNvSpPr/>
          <p:nvPr/>
        </p:nvSpPr>
        <p:spPr>
          <a:xfrm>
            <a:off x="2478506" y="757719"/>
            <a:ext cx="4572000" cy="369332"/>
          </a:xfrm>
          <a:prstGeom prst="rect">
            <a:avLst/>
          </a:prstGeom>
        </p:spPr>
        <p:txBody>
          <a:bodyPr>
            <a:spAutoFit/>
          </a:bodyPr>
          <a:lstStyle/>
          <a:p>
            <a:pPr lvl="0">
              <a:defRPr/>
            </a:pPr>
            <a:endParaRPr lang="en-US" dirty="0">
              <a:solidFill>
                <a:srgbClr val="118EBB"/>
              </a:solidFill>
              <a:latin typeface="Arial Rounded MT Bold" panose="020F0704030504030204" pitchFamily="34" charset="0"/>
            </a:endParaRPr>
          </a:p>
        </p:txBody>
      </p:sp>
      <p:pic>
        <p:nvPicPr>
          <p:cNvPr id="11" name="Picture 10">
            <a:extLst>
              <a:ext uri="{FF2B5EF4-FFF2-40B4-BE49-F238E27FC236}">
                <a16:creationId xmlns:a16="http://schemas.microsoft.com/office/drawing/2014/main" id="{19041BCF-74F7-44F6-B2C1-F935DBDC22C4}"/>
              </a:ext>
            </a:extLst>
          </p:cNvPr>
          <p:cNvPicPr>
            <a:picLocks noChangeAspect="1"/>
          </p:cNvPicPr>
          <p:nvPr/>
        </p:nvPicPr>
        <p:blipFill>
          <a:blip r:embed="rId5"/>
          <a:stretch>
            <a:fillRect/>
          </a:stretch>
        </p:blipFill>
        <p:spPr>
          <a:xfrm>
            <a:off x="794139" y="1430506"/>
            <a:ext cx="2279493" cy="4853926"/>
          </a:xfrm>
          <a:prstGeom prst="rect">
            <a:avLst/>
          </a:prstGeom>
        </p:spPr>
      </p:pic>
      <p:pic>
        <p:nvPicPr>
          <p:cNvPr id="13" name="Picture 12">
            <a:extLst>
              <a:ext uri="{FF2B5EF4-FFF2-40B4-BE49-F238E27FC236}">
                <a16:creationId xmlns:a16="http://schemas.microsoft.com/office/drawing/2014/main" id="{8852B492-04D5-497D-A042-5AF90BF9518D}"/>
              </a:ext>
            </a:extLst>
          </p:cNvPr>
          <p:cNvPicPr>
            <a:picLocks noChangeAspect="1"/>
          </p:cNvPicPr>
          <p:nvPr/>
        </p:nvPicPr>
        <p:blipFill>
          <a:blip r:embed="rId6"/>
          <a:stretch>
            <a:fillRect/>
          </a:stretch>
        </p:blipFill>
        <p:spPr>
          <a:xfrm>
            <a:off x="3438762" y="1442538"/>
            <a:ext cx="2279492" cy="4841894"/>
          </a:xfrm>
          <a:prstGeom prst="rect">
            <a:avLst/>
          </a:prstGeom>
        </p:spPr>
      </p:pic>
      <p:pic>
        <p:nvPicPr>
          <p:cNvPr id="14" name="Picture 13">
            <a:extLst>
              <a:ext uri="{FF2B5EF4-FFF2-40B4-BE49-F238E27FC236}">
                <a16:creationId xmlns:a16="http://schemas.microsoft.com/office/drawing/2014/main" id="{A74A5ECC-860F-43BE-9EB7-83326EDDF4A6}"/>
              </a:ext>
            </a:extLst>
          </p:cNvPr>
          <p:cNvPicPr>
            <a:picLocks noChangeAspect="1"/>
          </p:cNvPicPr>
          <p:nvPr/>
        </p:nvPicPr>
        <p:blipFill>
          <a:blip r:embed="rId7"/>
          <a:stretch>
            <a:fillRect/>
          </a:stretch>
        </p:blipFill>
        <p:spPr>
          <a:xfrm>
            <a:off x="6070369" y="1473951"/>
            <a:ext cx="2279492" cy="4767036"/>
          </a:xfrm>
          <a:prstGeom prst="rect">
            <a:avLst/>
          </a:prstGeom>
        </p:spPr>
      </p:pic>
      <p:sp>
        <p:nvSpPr>
          <p:cNvPr id="12" name="Title 1">
            <a:extLst>
              <a:ext uri="{FF2B5EF4-FFF2-40B4-BE49-F238E27FC236}">
                <a16:creationId xmlns:a16="http://schemas.microsoft.com/office/drawing/2014/main" id="{119529C0-174A-4CD0-BF2E-67A858C27D43}"/>
              </a:ext>
            </a:extLst>
          </p:cNvPr>
          <p:cNvSpPr txBox="1">
            <a:spLocks/>
          </p:cNvSpPr>
          <p:nvPr/>
        </p:nvSpPr>
        <p:spPr>
          <a:xfrm>
            <a:off x="1385819" y="144774"/>
            <a:ext cx="72517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0" i="0" kern="1200" cap="none">
                <a:solidFill>
                  <a:schemeClr val="tx1"/>
                </a:solidFill>
                <a:latin typeface="Open Sans"/>
                <a:ea typeface="+mj-ea"/>
                <a:cs typeface="Futura Book"/>
              </a:defRPr>
            </a:lvl1pPr>
          </a:lstStyle>
          <a:p>
            <a:r>
              <a:rPr lang="en-US" dirty="0">
                <a:solidFill>
                  <a:srgbClr val="118EBB"/>
                </a:solidFill>
                <a:latin typeface="Arial Rounded MT Bold" panose="020F0704030504030204" pitchFamily="34" charset="0"/>
                <a:cs typeface="Open Sans Bold"/>
              </a:rPr>
              <a:t>Corporate Access (</a:t>
            </a:r>
            <a:r>
              <a:rPr lang="en-US" dirty="0">
                <a:solidFill>
                  <a:srgbClr val="D07E06"/>
                </a:solidFill>
                <a:latin typeface="Arial Rounded MT Bold" panose="020F0704030504030204" pitchFamily="34" charset="0"/>
                <a:cs typeface="Open Sans Bold"/>
              </a:rPr>
              <a:t>C-PASS</a:t>
            </a:r>
            <a:r>
              <a:rPr lang="en-US" dirty="0">
                <a:solidFill>
                  <a:srgbClr val="118EBB"/>
                </a:solidFill>
                <a:latin typeface="Arial Rounded MT Bold" panose="020F0704030504030204" pitchFamily="34" charset="0"/>
                <a:cs typeface="Open Sans Bold"/>
              </a:rPr>
              <a:t>)</a:t>
            </a:r>
          </a:p>
        </p:txBody>
      </p:sp>
    </p:spTree>
    <p:extLst>
      <p:ext uri="{BB962C8B-B14F-4D97-AF65-F5344CB8AC3E}">
        <p14:creationId xmlns:p14="http://schemas.microsoft.com/office/powerpoint/2010/main" val="3235801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9AA7BE-3B1A-490A-B12F-686CBE63A56C}"/>
              </a:ext>
            </a:extLst>
          </p:cNvPr>
          <p:cNvSpPr>
            <a:spLocks noGrp="1"/>
          </p:cNvSpPr>
          <p:nvPr>
            <p:ph type="ftr" sz="quarter" idx="11"/>
          </p:nvPr>
        </p:nvSpPr>
        <p:spPr>
          <a:xfrm>
            <a:off x="0" y="6356350"/>
            <a:ext cx="9144000" cy="501650"/>
          </a:xfrm>
        </p:spPr>
        <p:txBody>
          <a:bodyPr/>
          <a:lstStyle/>
          <a:p>
            <a:r>
              <a:rPr lang="en-US" dirty="0">
                <a:solidFill>
                  <a:srgbClr val="118EBB"/>
                </a:solidFill>
              </a:rPr>
              <a:t>UNAUTHORIZED DISTRIBUTION OR DISCLOSURE OF THE INFORMATION IS STRICTLY PROHIBITED</a:t>
            </a:r>
          </a:p>
          <a:p>
            <a:endParaRPr lang="en-US" dirty="0"/>
          </a:p>
        </p:txBody>
      </p:sp>
      <p:pic>
        <p:nvPicPr>
          <p:cNvPr id="7" name="Picture 6" descr="884076090.jpg">
            <a:extLst>
              <a:ext uri="{FF2B5EF4-FFF2-40B4-BE49-F238E27FC236}">
                <a16:creationId xmlns:a16="http://schemas.microsoft.com/office/drawing/2014/main" id="{1496AB59-3E89-4B90-B143-4DD90A07957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8053" t="8754"/>
          <a:stretch/>
        </p:blipFill>
        <p:spPr>
          <a:xfrm>
            <a:off x="0" y="0"/>
            <a:ext cx="9153386" cy="6878597"/>
          </a:xfrm>
          <a:prstGeom prst="rect">
            <a:avLst/>
          </a:prstGeom>
        </p:spPr>
      </p:pic>
      <p:pic>
        <p:nvPicPr>
          <p:cNvPr id="8" name="Picture 7" descr="A close up of a logo&#10;&#10;Description automatically generated">
            <a:extLst>
              <a:ext uri="{FF2B5EF4-FFF2-40B4-BE49-F238E27FC236}">
                <a16:creationId xmlns:a16="http://schemas.microsoft.com/office/drawing/2014/main" id="{5E346FA4-CA49-453D-8D1E-C1786C346274}"/>
              </a:ext>
            </a:extLst>
          </p:cNvPr>
          <p:cNvPicPr>
            <a:picLocks noChangeAspect="1"/>
          </p:cNvPicPr>
          <p:nvPr/>
        </p:nvPicPr>
        <p:blipFill>
          <a:blip r:embed="rId4"/>
          <a:stretch>
            <a:fillRect/>
          </a:stretch>
        </p:blipFill>
        <p:spPr>
          <a:xfrm>
            <a:off x="0" y="0"/>
            <a:ext cx="1256928" cy="1242645"/>
          </a:xfrm>
          <a:prstGeom prst="rect">
            <a:avLst/>
          </a:prstGeom>
        </p:spPr>
      </p:pic>
      <p:pic>
        <p:nvPicPr>
          <p:cNvPr id="10" name="Picture 9">
            <a:extLst>
              <a:ext uri="{FF2B5EF4-FFF2-40B4-BE49-F238E27FC236}">
                <a16:creationId xmlns:a16="http://schemas.microsoft.com/office/drawing/2014/main" id="{A29D9F8C-AD26-4D14-88FA-1C5473CE619B}"/>
              </a:ext>
            </a:extLst>
          </p:cNvPr>
          <p:cNvPicPr>
            <a:picLocks noChangeAspect="1"/>
          </p:cNvPicPr>
          <p:nvPr/>
        </p:nvPicPr>
        <p:blipFill>
          <a:blip r:embed="rId5"/>
          <a:stretch>
            <a:fillRect/>
          </a:stretch>
        </p:blipFill>
        <p:spPr>
          <a:xfrm>
            <a:off x="787371" y="1498050"/>
            <a:ext cx="2279492" cy="4858300"/>
          </a:xfrm>
          <a:prstGeom prst="rect">
            <a:avLst/>
          </a:prstGeom>
        </p:spPr>
      </p:pic>
      <p:pic>
        <p:nvPicPr>
          <p:cNvPr id="3" name="Picture 2">
            <a:extLst>
              <a:ext uri="{FF2B5EF4-FFF2-40B4-BE49-F238E27FC236}">
                <a16:creationId xmlns:a16="http://schemas.microsoft.com/office/drawing/2014/main" id="{84F29C27-5B48-4D0C-8C71-6E18190EE5D8}"/>
              </a:ext>
            </a:extLst>
          </p:cNvPr>
          <p:cNvPicPr>
            <a:picLocks noChangeAspect="1"/>
          </p:cNvPicPr>
          <p:nvPr/>
        </p:nvPicPr>
        <p:blipFill>
          <a:blip r:embed="rId6"/>
          <a:stretch>
            <a:fillRect/>
          </a:stretch>
        </p:blipFill>
        <p:spPr>
          <a:xfrm>
            <a:off x="3432253" y="1498050"/>
            <a:ext cx="2279493" cy="4837704"/>
          </a:xfrm>
          <a:prstGeom prst="rect">
            <a:avLst/>
          </a:prstGeom>
        </p:spPr>
      </p:pic>
      <p:pic>
        <p:nvPicPr>
          <p:cNvPr id="4" name="Picture 3">
            <a:extLst>
              <a:ext uri="{FF2B5EF4-FFF2-40B4-BE49-F238E27FC236}">
                <a16:creationId xmlns:a16="http://schemas.microsoft.com/office/drawing/2014/main" id="{B1362AC5-AED6-4373-8502-1542A9BA5EF1}"/>
              </a:ext>
            </a:extLst>
          </p:cNvPr>
          <p:cNvPicPr>
            <a:picLocks noChangeAspect="1"/>
          </p:cNvPicPr>
          <p:nvPr/>
        </p:nvPicPr>
        <p:blipFill>
          <a:blip r:embed="rId7"/>
          <a:stretch>
            <a:fillRect/>
          </a:stretch>
        </p:blipFill>
        <p:spPr>
          <a:xfrm>
            <a:off x="6077137" y="1498049"/>
            <a:ext cx="2279492" cy="4837703"/>
          </a:xfrm>
          <a:prstGeom prst="rect">
            <a:avLst/>
          </a:prstGeom>
        </p:spPr>
      </p:pic>
      <p:sp>
        <p:nvSpPr>
          <p:cNvPr id="11" name="Title 1">
            <a:extLst>
              <a:ext uri="{FF2B5EF4-FFF2-40B4-BE49-F238E27FC236}">
                <a16:creationId xmlns:a16="http://schemas.microsoft.com/office/drawing/2014/main" id="{F87C6C9D-5797-432C-B23F-2C3B3312B866}"/>
              </a:ext>
            </a:extLst>
          </p:cNvPr>
          <p:cNvSpPr txBox="1">
            <a:spLocks/>
          </p:cNvSpPr>
          <p:nvPr/>
        </p:nvSpPr>
        <p:spPr>
          <a:xfrm>
            <a:off x="1579307" y="95750"/>
            <a:ext cx="72517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0" i="0" kern="1200" cap="none">
                <a:solidFill>
                  <a:schemeClr val="tx1"/>
                </a:solidFill>
                <a:latin typeface="Open Sans"/>
                <a:ea typeface="+mj-ea"/>
                <a:cs typeface="Futura Book"/>
              </a:defRPr>
            </a:lvl1pPr>
          </a:lstStyle>
          <a:p>
            <a:r>
              <a:rPr lang="en-US" dirty="0">
                <a:solidFill>
                  <a:srgbClr val="118EBB"/>
                </a:solidFill>
                <a:latin typeface="Arial Rounded MT Bold" panose="020F0704030504030204" pitchFamily="34" charset="0"/>
                <a:cs typeface="Open Sans Bold"/>
              </a:rPr>
              <a:t>Corporate Access (</a:t>
            </a:r>
            <a:r>
              <a:rPr lang="en-US" dirty="0">
                <a:solidFill>
                  <a:srgbClr val="D07E06"/>
                </a:solidFill>
                <a:latin typeface="Arial Rounded MT Bold" panose="020F0704030504030204" pitchFamily="34" charset="0"/>
                <a:cs typeface="Open Sans Bold"/>
              </a:rPr>
              <a:t>C-PASS</a:t>
            </a:r>
            <a:r>
              <a:rPr lang="en-US" dirty="0">
                <a:solidFill>
                  <a:srgbClr val="118EBB"/>
                </a:solidFill>
                <a:latin typeface="Arial Rounded MT Bold" panose="020F0704030504030204" pitchFamily="34" charset="0"/>
                <a:cs typeface="Open Sans Bold"/>
              </a:rPr>
              <a:t>)</a:t>
            </a:r>
          </a:p>
        </p:txBody>
      </p:sp>
    </p:spTree>
    <p:extLst>
      <p:ext uri="{BB962C8B-B14F-4D97-AF65-F5344CB8AC3E}">
        <p14:creationId xmlns:p14="http://schemas.microsoft.com/office/powerpoint/2010/main" val="94553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9AA7BE-3B1A-490A-B12F-686CBE63A56C}"/>
              </a:ext>
            </a:extLst>
          </p:cNvPr>
          <p:cNvSpPr>
            <a:spLocks noGrp="1"/>
          </p:cNvSpPr>
          <p:nvPr>
            <p:ph type="ftr" sz="quarter" idx="11"/>
          </p:nvPr>
        </p:nvSpPr>
        <p:spPr>
          <a:xfrm>
            <a:off x="0" y="6356350"/>
            <a:ext cx="9144000" cy="501650"/>
          </a:xfrm>
        </p:spPr>
        <p:txBody>
          <a:bodyPr/>
          <a:lstStyle/>
          <a:p>
            <a:r>
              <a:rPr lang="en-US" dirty="0">
                <a:solidFill>
                  <a:srgbClr val="118EBB"/>
                </a:solidFill>
              </a:rPr>
              <a:t>UNAUTHORIZED DISTRIBUTION OR DISCLOSURE OF THE INFORMATION IS STRICTLY PROHIBITED</a:t>
            </a:r>
          </a:p>
          <a:p>
            <a:endParaRPr lang="en-US" dirty="0"/>
          </a:p>
        </p:txBody>
      </p:sp>
      <p:pic>
        <p:nvPicPr>
          <p:cNvPr id="7" name="Picture 6" descr="884076090.jpg">
            <a:extLst>
              <a:ext uri="{FF2B5EF4-FFF2-40B4-BE49-F238E27FC236}">
                <a16:creationId xmlns:a16="http://schemas.microsoft.com/office/drawing/2014/main" id="{1496AB59-3E89-4B90-B143-4DD90A07957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8053" t="8754"/>
          <a:stretch/>
        </p:blipFill>
        <p:spPr>
          <a:xfrm>
            <a:off x="0" y="0"/>
            <a:ext cx="9153386" cy="6878597"/>
          </a:xfrm>
          <a:prstGeom prst="rect">
            <a:avLst/>
          </a:prstGeom>
        </p:spPr>
      </p:pic>
      <p:pic>
        <p:nvPicPr>
          <p:cNvPr id="8" name="Picture 7" descr="A close up of a logo&#10;&#10;Description automatically generated">
            <a:extLst>
              <a:ext uri="{FF2B5EF4-FFF2-40B4-BE49-F238E27FC236}">
                <a16:creationId xmlns:a16="http://schemas.microsoft.com/office/drawing/2014/main" id="{5E346FA4-CA49-453D-8D1E-C1786C346274}"/>
              </a:ext>
            </a:extLst>
          </p:cNvPr>
          <p:cNvPicPr>
            <a:picLocks noChangeAspect="1"/>
          </p:cNvPicPr>
          <p:nvPr/>
        </p:nvPicPr>
        <p:blipFill>
          <a:blip r:embed="rId4"/>
          <a:stretch>
            <a:fillRect/>
          </a:stretch>
        </p:blipFill>
        <p:spPr>
          <a:xfrm>
            <a:off x="0" y="0"/>
            <a:ext cx="1256928" cy="1242645"/>
          </a:xfrm>
          <a:prstGeom prst="rect">
            <a:avLst/>
          </a:prstGeom>
        </p:spPr>
      </p:pic>
      <p:sp>
        <p:nvSpPr>
          <p:cNvPr id="12" name="Title 1">
            <a:extLst>
              <a:ext uri="{FF2B5EF4-FFF2-40B4-BE49-F238E27FC236}">
                <a16:creationId xmlns:a16="http://schemas.microsoft.com/office/drawing/2014/main" id="{5E74E423-5529-4AB5-B504-45EC9D4FFB9C}"/>
              </a:ext>
            </a:extLst>
          </p:cNvPr>
          <p:cNvSpPr txBox="1">
            <a:spLocks/>
          </p:cNvSpPr>
          <p:nvPr/>
        </p:nvSpPr>
        <p:spPr>
          <a:xfrm>
            <a:off x="1579307" y="99645"/>
            <a:ext cx="72517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0" i="0" kern="1200" cap="none">
                <a:solidFill>
                  <a:schemeClr val="tx1"/>
                </a:solidFill>
                <a:latin typeface="Open Sans"/>
                <a:ea typeface="+mj-ea"/>
                <a:cs typeface="Futura Book"/>
              </a:defRPr>
            </a:lvl1pPr>
          </a:lstStyle>
          <a:p>
            <a:r>
              <a:rPr lang="en-US" dirty="0">
                <a:solidFill>
                  <a:srgbClr val="118EBB"/>
                </a:solidFill>
                <a:latin typeface="Arial Rounded MT Bold" panose="020F0704030504030204" pitchFamily="34" charset="0"/>
                <a:cs typeface="Open Sans Bold"/>
              </a:rPr>
              <a:t>Corporate Access (</a:t>
            </a:r>
            <a:r>
              <a:rPr lang="en-US" dirty="0">
                <a:solidFill>
                  <a:srgbClr val="D07E06"/>
                </a:solidFill>
                <a:latin typeface="Arial Rounded MT Bold" panose="020F0704030504030204" pitchFamily="34" charset="0"/>
                <a:cs typeface="Open Sans Bold"/>
              </a:rPr>
              <a:t>C-PASS</a:t>
            </a:r>
            <a:r>
              <a:rPr lang="en-US" dirty="0">
                <a:solidFill>
                  <a:srgbClr val="118EBB"/>
                </a:solidFill>
                <a:latin typeface="Arial Rounded MT Bold" panose="020F0704030504030204" pitchFamily="34" charset="0"/>
                <a:cs typeface="Open Sans Bold"/>
              </a:rPr>
              <a:t>)</a:t>
            </a:r>
          </a:p>
        </p:txBody>
      </p:sp>
      <p:pic>
        <p:nvPicPr>
          <p:cNvPr id="4" name="Picture 3">
            <a:extLst>
              <a:ext uri="{FF2B5EF4-FFF2-40B4-BE49-F238E27FC236}">
                <a16:creationId xmlns:a16="http://schemas.microsoft.com/office/drawing/2014/main" id="{A5321A01-228D-4DA3-9D8D-7A4E2BF9236E}"/>
              </a:ext>
            </a:extLst>
          </p:cNvPr>
          <p:cNvPicPr>
            <a:picLocks noChangeAspect="1"/>
          </p:cNvPicPr>
          <p:nvPr/>
        </p:nvPicPr>
        <p:blipFill>
          <a:blip r:embed="rId5"/>
          <a:stretch>
            <a:fillRect/>
          </a:stretch>
        </p:blipFill>
        <p:spPr>
          <a:xfrm>
            <a:off x="836552" y="1612640"/>
            <a:ext cx="2247842" cy="4723113"/>
          </a:xfrm>
          <a:prstGeom prst="rect">
            <a:avLst/>
          </a:prstGeom>
        </p:spPr>
      </p:pic>
      <p:pic>
        <p:nvPicPr>
          <p:cNvPr id="5" name="Picture 4">
            <a:extLst>
              <a:ext uri="{FF2B5EF4-FFF2-40B4-BE49-F238E27FC236}">
                <a16:creationId xmlns:a16="http://schemas.microsoft.com/office/drawing/2014/main" id="{4EA20560-BD90-4C64-8281-4FAD20DEE3BB}"/>
              </a:ext>
            </a:extLst>
          </p:cNvPr>
          <p:cNvPicPr>
            <a:picLocks noChangeAspect="1"/>
          </p:cNvPicPr>
          <p:nvPr/>
        </p:nvPicPr>
        <p:blipFill>
          <a:blip r:embed="rId6"/>
          <a:stretch>
            <a:fillRect/>
          </a:stretch>
        </p:blipFill>
        <p:spPr>
          <a:xfrm>
            <a:off x="3448079" y="1612640"/>
            <a:ext cx="2247842" cy="4723112"/>
          </a:xfrm>
          <a:prstGeom prst="rect">
            <a:avLst/>
          </a:prstGeom>
        </p:spPr>
      </p:pic>
      <p:pic>
        <p:nvPicPr>
          <p:cNvPr id="13" name="Picture 12">
            <a:extLst>
              <a:ext uri="{FF2B5EF4-FFF2-40B4-BE49-F238E27FC236}">
                <a16:creationId xmlns:a16="http://schemas.microsoft.com/office/drawing/2014/main" id="{11BBE0FD-4ED3-4A42-8120-D6FAB28EBBF5}"/>
              </a:ext>
            </a:extLst>
          </p:cNvPr>
          <p:cNvPicPr>
            <a:picLocks noChangeAspect="1"/>
          </p:cNvPicPr>
          <p:nvPr/>
        </p:nvPicPr>
        <p:blipFill>
          <a:blip r:embed="rId7"/>
          <a:stretch>
            <a:fillRect/>
          </a:stretch>
        </p:blipFill>
        <p:spPr>
          <a:xfrm>
            <a:off x="6059606" y="1612639"/>
            <a:ext cx="2247842" cy="4723111"/>
          </a:xfrm>
          <a:prstGeom prst="rect">
            <a:avLst/>
          </a:prstGeom>
        </p:spPr>
      </p:pic>
    </p:spTree>
    <p:extLst>
      <p:ext uri="{BB962C8B-B14F-4D97-AF65-F5344CB8AC3E}">
        <p14:creationId xmlns:p14="http://schemas.microsoft.com/office/powerpoint/2010/main" val="2086831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9AA7BE-3B1A-490A-B12F-686CBE63A56C}"/>
              </a:ext>
            </a:extLst>
          </p:cNvPr>
          <p:cNvSpPr>
            <a:spLocks noGrp="1"/>
          </p:cNvSpPr>
          <p:nvPr>
            <p:ph type="ftr" sz="quarter" idx="11"/>
          </p:nvPr>
        </p:nvSpPr>
        <p:spPr>
          <a:xfrm>
            <a:off x="0" y="6356350"/>
            <a:ext cx="9144000" cy="501650"/>
          </a:xfrm>
        </p:spPr>
        <p:txBody>
          <a:bodyPr/>
          <a:lstStyle/>
          <a:p>
            <a:r>
              <a:rPr lang="en-US" dirty="0">
                <a:solidFill>
                  <a:srgbClr val="118EBB"/>
                </a:solidFill>
              </a:rPr>
              <a:t>UNAUTHORIZED DISTRIBUTION OR DISCLOSURE OF THE INFORMATION IS STRICTLY PROHIBITED</a:t>
            </a:r>
          </a:p>
          <a:p>
            <a:endParaRPr lang="en-US" dirty="0"/>
          </a:p>
        </p:txBody>
      </p:sp>
      <p:pic>
        <p:nvPicPr>
          <p:cNvPr id="7" name="Picture 6" descr="884076090.jpg">
            <a:extLst>
              <a:ext uri="{FF2B5EF4-FFF2-40B4-BE49-F238E27FC236}">
                <a16:creationId xmlns:a16="http://schemas.microsoft.com/office/drawing/2014/main" id="{1496AB59-3E89-4B90-B143-4DD90A07957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8053" t="8754"/>
          <a:stretch/>
        </p:blipFill>
        <p:spPr>
          <a:xfrm>
            <a:off x="0" y="0"/>
            <a:ext cx="9153386" cy="6878597"/>
          </a:xfrm>
          <a:prstGeom prst="rect">
            <a:avLst/>
          </a:prstGeom>
        </p:spPr>
      </p:pic>
      <p:pic>
        <p:nvPicPr>
          <p:cNvPr id="8" name="Picture 7" descr="A close up of a logo&#10;&#10;Description automatically generated">
            <a:extLst>
              <a:ext uri="{FF2B5EF4-FFF2-40B4-BE49-F238E27FC236}">
                <a16:creationId xmlns:a16="http://schemas.microsoft.com/office/drawing/2014/main" id="{5E346FA4-CA49-453D-8D1E-C1786C346274}"/>
              </a:ext>
            </a:extLst>
          </p:cNvPr>
          <p:cNvPicPr>
            <a:picLocks noChangeAspect="1"/>
          </p:cNvPicPr>
          <p:nvPr/>
        </p:nvPicPr>
        <p:blipFill>
          <a:blip r:embed="rId4"/>
          <a:stretch>
            <a:fillRect/>
          </a:stretch>
        </p:blipFill>
        <p:spPr>
          <a:xfrm>
            <a:off x="0" y="0"/>
            <a:ext cx="1256928" cy="1242645"/>
          </a:xfrm>
          <a:prstGeom prst="rect">
            <a:avLst/>
          </a:prstGeom>
        </p:spPr>
      </p:pic>
      <p:sp>
        <p:nvSpPr>
          <p:cNvPr id="12" name="Title 1">
            <a:extLst>
              <a:ext uri="{FF2B5EF4-FFF2-40B4-BE49-F238E27FC236}">
                <a16:creationId xmlns:a16="http://schemas.microsoft.com/office/drawing/2014/main" id="{5E74E423-5529-4AB5-B504-45EC9D4FFB9C}"/>
              </a:ext>
            </a:extLst>
          </p:cNvPr>
          <p:cNvSpPr txBox="1">
            <a:spLocks/>
          </p:cNvSpPr>
          <p:nvPr/>
        </p:nvSpPr>
        <p:spPr>
          <a:xfrm>
            <a:off x="1579307" y="99645"/>
            <a:ext cx="72517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0" i="0" kern="1200" cap="none">
                <a:solidFill>
                  <a:schemeClr val="tx1"/>
                </a:solidFill>
                <a:latin typeface="Open Sans"/>
                <a:ea typeface="+mj-ea"/>
                <a:cs typeface="Futura Book"/>
              </a:defRPr>
            </a:lvl1pPr>
          </a:lstStyle>
          <a:p>
            <a:r>
              <a:rPr lang="en-US" dirty="0">
                <a:solidFill>
                  <a:srgbClr val="118EBB"/>
                </a:solidFill>
                <a:latin typeface="Arial Rounded MT Bold" panose="020F0704030504030204" pitchFamily="34" charset="0"/>
                <a:cs typeface="Open Sans Bold"/>
              </a:rPr>
              <a:t>Worker Access (</a:t>
            </a:r>
            <a:r>
              <a:rPr lang="en-US" dirty="0">
                <a:solidFill>
                  <a:srgbClr val="D07E06"/>
                </a:solidFill>
                <a:latin typeface="Arial Rounded MT Bold" panose="020F0704030504030204" pitchFamily="34" charset="0"/>
                <a:cs typeface="Open Sans Bold"/>
              </a:rPr>
              <a:t>W-PASS</a:t>
            </a:r>
            <a:r>
              <a:rPr lang="en-US" dirty="0">
                <a:solidFill>
                  <a:srgbClr val="118EBB"/>
                </a:solidFill>
                <a:latin typeface="Arial Rounded MT Bold" panose="020F0704030504030204" pitchFamily="34" charset="0"/>
                <a:cs typeface="Open Sans Bold"/>
              </a:rPr>
              <a:t>)</a:t>
            </a:r>
          </a:p>
        </p:txBody>
      </p:sp>
      <p:pic>
        <p:nvPicPr>
          <p:cNvPr id="2" name="Picture 1">
            <a:extLst>
              <a:ext uri="{FF2B5EF4-FFF2-40B4-BE49-F238E27FC236}">
                <a16:creationId xmlns:a16="http://schemas.microsoft.com/office/drawing/2014/main" id="{4C10CD7E-D4B7-4035-941E-CF73658F1C78}"/>
              </a:ext>
            </a:extLst>
          </p:cNvPr>
          <p:cNvPicPr>
            <a:picLocks noChangeAspect="1"/>
          </p:cNvPicPr>
          <p:nvPr/>
        </p:nvPicPr>
        <p:blipFill>
          <a:blip r:embed="rId5"/>
          <a:stretch>
            <a:fillRect/>
          </a:stretch>
        </p:blipFill>
        <p:spPr>
          <a:xfrm>
            <a:off x="836552" y="1612639"/>
            <a:ext cx="2247842" cy="4723110"/>
          </a:xfrm>
          <a:prstGeom prst="rect">
            <a:avLst/>
          </a:prstGeom>
        </p:spPr>
      </p:pic>
      <p:pic>
        <p:nvPicPr>
          <p:cNvPr id="3" name="Picture 2">
            <a:extLst>
              <a:ext uri="{FF2B5EF4-FFF2-40B4-BE49-F238E27FC236}">
                <a16:creationId xmlns:a16="http://schemas.microsoft.com/office/drawing/2014/main" id="{1C7714E0-D2B4-4EA7-BF5F-51C80001EB0A}"/>
              </a:ext>
            </a:extLst>
          </p:cNvPr>
          <p:cNvPicPr>
            <a:picLocks noChangeAspect="1"/>
          </p:cNvPicPr>
          <p:nvPr/>
        </p:nvPicPr>
        <p:blipFill>
          <a:blip r:embed="rId6"/>
          <a:stretch>
            <a:fillRect/>
          </a:stretch>
        </p:blipFill>
        <p:spPr>
          <a:xfrm>
            <a:off x="3439236" y="1612637"/>
            <a:ext cx="2247842" cy="4723111"/>
          </a:xfrm>
          <a:prstGeom prst="rect">
            <a:avLst/>
          </a:prstGeom>
        </p:spPr>
      </p:pic>
      <p:pic>
        <p:nvPicPr>
          <p:cNvPr id="9" name="Picture 8">
            <a:extLst>
              <a:ext uri="{FF2B5EF4-FFF2-40B4-BE49-F238E27FC236}">
                <a16:creationId xmlns:a16="http://schemas.microsoft.com/office/drawing/2014/main" id="{36B4A08D-B8EF-4B13-BE0C-5D8F17675681}"/>
              </a:ext>
            </a:extLst>
          </p:cNvPr>
          <p:cNvPicPr>
            <a:picLocks noChangeAspect="1"/>
          </p:cNvPicPr>
          <p:nvPr/>
        </p:nvPicPr>
        <p:blipFill>
          <a:blip r:embed="rId7"/>
          <a:stretch>
            <a:fillRect/>
          </a:stretch>
        </p:blipFill>
        <p:spPr>
          <a:xfrm>
            <a:off x="6041919" y="1612639"/>
            <a:ext cx="2247841" cy="4723109"/>
          </a:xfrm>
          <a:prstGeom prst="rect">
            <a:avLst/>
          </a:prstGeom>
        </p:spPr>
      </p:pic>
    </p:spTree>
    <p:extLst>
      <p:ext uri="{BB962C8B-B14F-4D97-AF65-F5344CB8AC3E}">
        <p14:creationId xmlns:p14="http://schemas.microsoft.com/office/powerpoint/2010/main" val="303627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9AA7BE-3B1A-490A-B12F-686CBE63A56C}"/>
              </a:ext>
            </a:extLst>
          </p:cNvPr>
          <p:cNvSpPr>
            <a:spLocks noGrp="1"/>
          </p:cNvSpPr>
          <p:nvPr>
            <p:ph type="ftr" sz="quarter" idx="11"/>
          </p:nvPr>
        </p:nvSpPr>
        <p:spPr>
          <a:xfrm>
            <a:off x="0" y="6356350"/>
            <a:ext cx="9144000" cy="501650"/>
          </a:xfrm>
        </p:spPr>
        <p:txBody>
          <a:bodyPr/>
          <a:lstStyle/>
          <a:p>
            <a:r>
              <a:rPr lang="en-US" dirty="0">
                <a:solidFill>
                  <a:srgbClr val="118EBB"/>
                </a:solidFill>
              </a:rPr>
              <a:t>UNAUTHORIZED DISTRIBUTION OR DISCLOSURE OF THE INFORMATION IS STRICTLY PROHIBITED</a:t>
            </a:r>
          </a:p>
          <a:p>
            <a:endParaRPr lang="en-US" dirty="0"/>
          </a:p>
        </p:txBody>
      </p:sp>
      <p:pic>
        <p:nvPicPr>
          <p:cNvPr id="7" name="Picture 6" descr="884076090.jpg">
            <a:extLst>
              <a:ext uri="{FF2B5EF4-FFF2-40B4-BE49-F238E27FC236}">
                <a16:creationId xmlns:a16="http://schemas.microsoft.com/office/drawing/2014/main" id="{1496AB59-3E89-4B90-B143-4DD90A07957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8053" t="8754"/>
          <a:stretch/>
        </p:blipFill>
        <p:spPr>
          <a:xfrm>
            <a:off x="0" y="0"/>
            <a:ext cx="9153386" cy="6878597"/>
          </a:xfrm>
          <a:prstGeom prst="rect">
            <a:avLst/>
          </a:prstGeom>
        </p:spPr>
      </p:pic>
      <p:pic>
        <p:nvPicPr>
          <p:cNvPr id="8" name="Picture 7" descr="A close up of a logo&#10;&#10;Description automatically generated">
            <a:extLst>
              <a:ext uri="{FF2B5EF4-FFF2-40B4-BE49-F238E27FC236}">
                <a16:creationId xmlns:a16="http://schemas.microsoft.com/office/drawing/2014/main" id="{5E346FA4-CA49-453D-8D1E-C1786C346274}"/>
              </a:ext>
            </a:extLst>
          </p:cNvPr>
          <p:cNvPicPr>
            <a:picLocks noChangeAspect="1"/>
          </p:cNvPicPr>
          <p:nvPr/>
        </p:nvPicPr>
        <p:blipFill>
          <a:blip r:embed="rId4"/>
          <a:stretch>
            <a:fillRect/>
          </a:stretch>
        </p:blipFill>
        <p:spPr>
          <a:xfrm>
            <a:off x="0" y="0"/>
            <a:ext cx="1256928" cy="1242645"/>
          </a:xfrm>
          <a:prstGeom prst="rect">
            <a:avLst/>
          </a:prstGeom>
        </p:spPr>
      </p:pic>
      <p:sp>
        <p:nvSpPr>
          <p:cNvPr id="12" name="Title 1">
            <a:extLst>
              <a:ext uri="{FF2B5EF4-FFF2-40B4-BE49-F238E27FC236}">
                <a16:creationId xmlns:a16="http://schemas.microsoft.com/office/drawing/2014/main" id="{5E74E423-5529-4AB5-B504-45EC9D4FFB9C}"/>
              </a:ext>
            </a:extLst>
          </p:cNvPr>
          <p:cNvSpPr txBox="1">
            <a:spLocks/>
          </p:cNvSpPr>
          <p:nvPr/>
        </p:nvSpPr>
        <p:spPr>
          <a:xfrm>
            <a:off x="1579307" y="99645"/>
            <a:ext cx="72517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0" i="0" kern="1200" cap="none">
                <a:solidFill>
                  <a:schemeClr val="tx1"/>
                </a:solidFill>
                <a:latin typeface="Open Sans"/>
                <a:ea typeface="+mj-ea"/>
                <a:cs typeface="Futura Book"/>
              </a:defRPr>
            </a:lvl1pPr>
          </a:lstStyle>
          <a:p>
            <a:r>
              <a:rPr lang="en-US" dirty="0">
                <a:solidFill>
                  <a:srgbClr val="118EBB"/>
                </a:solidFill>
                <a:latin typeface="Arial Rounded MT Bold" panose="020F0704030504030204" pitchFamily="34" charset="0"/>
                <a:cs typeface="Open Sans Bold"/>
              </a:rPr>
              <a:t>Worker Access (</a:t>
            </a:r>
            <a:r>
              <a:rPr lang="en-US" dirty="0">
                <a:solidFill>
                  <a:srgbClr val="D07E06"/>
                </a:solidFill>
                <a:latin typeface="Arial Rounded MT Bold" panose="020F0704030504030204" pitchFamily="34" charset="0"/>
                <a:cs typeface="Open Sans Bold"/>
              </a:rPr>
              <a:t>W-PASS</a:t>
            </a:r>
            <a:r>
              <a:rPr lang="en-US" dirty="0">
                <a:solidFill>
                  <a:srgbClr val="118EBB"/>
                </a:solidFill>
                <a:latin typeface="Arial Rounded MT Bold" panose="020F0704030504030204" pitchFamily="34" charset="0"/>
                <a:cs typeface="Open Sans Bold"/>
              </a:rPr>
              <a:t>)</a:t>
            </a:r>
          </a:p>
        </p:txBody>
      </p:sp>
      <p:pic>
        <p:nvPicPr>
          <p:cNvPr id="4" name="Picture 3">
            <a:extLst>
              <a:ext uri="{FF2B5EF4-FFF2-40B4-BE49-F238E27FC236}">
                <a16:creationId xmlns:a16="http://schemas.microsoft.com/office/drawing/2014/main" id="{05A58C35-2AD5-471D-B8F6-DE1CD3BE8D7A}"/>
              </a:ext>
            </a:extLst>
          </p:cNvPr>
          <p:cNvPicPr>
            <a:picLocks noChangeAspect="1"/>
          </p:cNvPicPr>
          <p:nvPr/>
        </p:nvPicPr>
        <p:blipFill>
          <a:blip r:embed="rId5"/>
          <a:stretch>
            <a:fillRect/>
          </a:stretch>
        </p:blipFill>
        <p:spPr>
          <a:xfrm>
            <a:off x="854239" y="1587446"/>
            <a:ext cx="2230155" cy="4768904"/>
          </a:xfrm>
          <a:prstGeom prst="rect">
            <a:avLst/>
          </a:prstGeom>
        </p:spPr>
      </p:pic>
      <p:pic>
        <p:nvPicPr>
          <p:cNvPr id="5" name="Picture 4">
            <a:extLst>
              <a:ext uri="{FF2B5EF4-FFF2-40B4-BE49-F238E27FC236}">
                <a16:creationId xmlns:a16="http://schemas.microsoft.com/office/drawing/2014/main" id="{53ADE50E-7125-479C-AC1B-EFB66F934C1A}"/>
              </a:ext>
            </a:extLst>
          </p:cNvPr>
          <p:cNvPicPr>
            <a:picLocks noChangeAspect="1"/>
          </p:cNvPicPr>
          <p:nvPr/>
        </p:nvPicPr>
        <p:blipFill>
          <a:blip r:embed="rId6"/>
          <a:stretch>
            <a:fillRect/>
          </a:stretch>
        </p:blipFill>
        <p:spPr>
          <a:xfrm>
            <a:off x="3466532" y="1587446"/>
            <a:ext cx="2230154" cy="4768904"/>
          </a:xfrm>
          <a:prstGeom prst="rect">
            <a:avLst/>
          </a:prstGeom>
        </p:spPr>
      </p:pic>
      <p:pic>
        <p:nvPicPr>
          <p:cNvPr id="10" name="Picture 9">
            <a:extLst>
              <a:ext uri="{FF2B5EF4-FFF2-40B4-BE49-F238E27FC236}">
                <a16:creationId xmlns:a16="http://schemas.microsoft.com/office/drawing/2014/main" id="{F31EBD2D-EFD1-4F63-8883-481D2820694D}"/>
              </a:ext>
            </a:extLst>
          </p:cNvPr>
          <p:cNvPicPr>
            <a:picLocks noChangeAspect="1"/>
          </p:cNvPicPr>
          <p:nvPr/>
        </p:nvPicPr>
        <p:blipFill>
          <a:blip r:embed="rId7"/>
          <a:stretch>
            <a:fillRect/>
          </a:stretch>
        </p:blipFill>
        <p:spPr>
          <a:xfrm>
            <a:off x="6078823" y="1587446"/>
            <a:ext cx="2230153" cy="4768904"/>
          </a:xfrm>
          <a:prstGeom prst="rect">
            <a:avLst/>
          </a:prstGeom>
        </p:spPr>
      </p:pic>
    </p:spTree>
    <p:extLst>
      <p:ext uri="{BB962C8B-B14F-4D97-AF65-F5344CB8AC3E}">
        <p14:creationId xmlns:p14="http://schemas.microsoft.com/office/powerpoint/2010/main" val="1148027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884076090.jpg"/>
          <p:cNvPicPr>
            <a:picLocks noChangeAspect="1"/>
          </p:cNvPicPr>
          <p:nvPr/>
        </p:nvPicPr>
        <p:blipFill rotWithShape="1">
          <a:blip r:embed="rId3">
            <a:alphaModFix amt="50000"/>
            <a:extLst>
              <a:ext uri="{28A0092B-C50C-407E-A947-70E740481C1C}">
                <a14:useLocalDpi xmlns:a14="http://schemas.microsoft.com/office/drawing/2010/main" val="0"/>
              </a:ext>
            </a:extLst>
          </a:blip>
          <a:srcRect l="18053" t="8754"/>
          <a:stretch/>
        </p:blipFill>
        <p:spPr>
          <a:xfrm>
            <a:off x="1" y="226806"/>
            <a:ext cx="9143998" cy="6549945"/>
          </a:xfrm>
          <a:prstGeom prst="rect">
            <a:avLst/>
          </a:prstGeom>
        </p:spPr>
      </p:pic>
      <p:sp>
        <p:nvSpPr>
          <p:cNvPr id="2" name="Title 1"/>
          <p:cNvSpPr>
            <a:spLocks noGrp="1"/>
          </p:cNvSpPr>
          <p:nvPr>
            <p:ph type="title"/>
          </p:nvPr>
        </p:nvSpPr>
        <p:spPr>
          <a:xfrm>
            <a:off x="1395662" y="305269"/>
            <a:ext cx="7291137" cy="1143000"/>
          </a:xfrm>
        </p:spPr>
        <p:txBody>
          <a:bodyPr/>
          <a:lstStyle/>
          <a:p>
            <a:r>
              <a:rPr lang="en-US" dirty="0">
                <a:solidFill>
                  <a:srgbClr val="118EBB"/>
                </a:solidFill>
                <a:latin typeface="Arial Rounded MT Bold" panose="020F0704030504030204" pitchFamily="34" charset="0"/>
              </a:rPr>
              <a:t>Workplace Safety Benefits</a:t>
            </a:r>
          </a:p>
        </p:txBody>
      </p:sp>
      <p:sp>
        <p:nvSpPr>
          <p:cNvPr id="4" name="Content Placeholder 2"/>
          <p:cNvSpPr>
            <a:spLocks noGrp="1"/>
          </p:cNvSpPr>
          <p:nvPr>
            <p:ph idx="1"/>
          </p:nvPr>
        </p:nvSpPr>
        <p:spPr>
          <a:xfrm>
            <a:off x="-126609" y="5859801"/>
            <a:ext cx="9270605" cy="503110"/>
          </a:xfrm>
        </p:spPr>
        <p:txBody>
          <a:bodyPr>
            <a:noAutofit/>
          </a:bodyPr>
          <a:lstStyle/>
          <a:p>
            <a:pPr marL="0" indent="0" algn="ctr">
              <a:lnSpc>
                <a:spcPct val="150000"/>
              </a:lnSpc>
              <a:buNone/>
            </a:pPr>
            <a:r>
              <a:rPr lang="en-US" sz="1300" b="1" dirty="0">
                <a:solidFill>
                  <a:srgbClr val="118EBB"/>
                </a:solidFill>
              </a:rPr>
              <a:t>Source: Huang et. al., 2009. Data based on responses from 231 U.S. companies with 100 or more employees.</a:t>
            </a:r>
          </a:p>
        </p:txBody>
      </p:sp>
      <p:graphicFrame>
        <p:nvGraphicFramePr>
          <p:cNvPr id="6" name="Chart 5"/>
          <p:cNvGraphicFramePr>
            <a:graphicFrameLocks/>
          </p:cNvGraphicFramePr>
          <p:nvPr>
            <p:extLst>
              <p:ext uri="{D42A27DB-BD31-4B8C-83A1-F6EECF244321}">
                <p14:modId xmlns:p14="http://schemas.microsoft.com/office/powerpoint/2010/main" val="459956227"/>
              </p:ext>
            </p:extLst>
          </p:nvPr>
        </p:nvGraphicFramePr>
        <p:xfrm>
          <a:off x="-1" y="1448269"/>
          <a:ext cx="9144000" cy="4507724"/>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descr="A close up of a logo&#10;&#10;Description automatically generated">
            <a:extLst>
              <a:ext uri="{FF2B5EF4-FFF2-40B4-BE49-F238E27FC236}">
                <a16:creationId xmlns:a16="http://schemas.microsoft.com/office/drawing/2014/main" id="{5BF0EBA3-87E5-462B-80A7-7A2D61BB0054}"/>
              </a:ext>
            </a:extLst>
          </p:cNvPr>
          <p:cNvPicPr>
            <a:picLocks noChangeAspect="1"/>
          </p:cNvPicPr>
          <p:nvPr/>
        </p:nvPicPr>
        <p:blipFill>
          <a:blip r:embed="rId5"/>
          <a:stretch>
            <a:fillRect/>
          </a:stretch>
        </p:blipFill>
        <p:spPr>
          <a:xfrm>
            <a:off x="0" y="0"/>
            <a:ext cx="1256928" cy="1242645"/>
          </a:xfrm>
          <a:prstGeom prst="rect">
            <a:avLst/>
          </a:prstGeom>
        </p:spPr>
      </p:pic>
      <p:sp>
        <p:nvSpPr>
          <p:cNvPr id="3" name="Footer Placeholder 2">
            <a:extLst>
              <a:ext uri="{FF2B5EF4-FFF2-40B4-BE49-F238E27FC236}">
                <a16:creationId xmlns:a16="http://schemas.microsoft.com/office/drawing/2014/main" id="{555B2B86-6396-49D3-AF64-6339232ED62D}"/>
              </a:ext>
            </a:extLst>
          </p:cNvPr>
          <p:cNvSpPr>
            <a:spLocks noGrp="1"/>
          </p:cNvSpPr>
          <p:nvPr>
            <p:ph type="ftr" sz="quarter" idx="11"/>
          </p:nvPr>
        </p:nvSpPr>
        <p:spPr>
          <a:xfrm>
            <a:off x="0" y="6354890"/>
            <a:ext cx="9144000" cy="503110"/>
          </a:xfrm>
        </p:spPr>
        <p:txBody>
          <a:bodyPr/>
          <a:lstStyle/>
          <a:p>
            <a:r>
              <a:rPr lang="en-US" dirty="0">
                <a:solidFill>
                  <a:srgbClr val="118EBB"/>
                </a:solidFill>
              </a:rPr>
              <a:t>UNAUTHORIZED DISTRIBUTION OR DISCLOSURE OF THE INFORMATION IS STRICTLY PROHIBITED</a:t>
            </a:r>
          </a:p>
          <a:p>
            <a:endParaRPr lang="en-US" dirty="0"/>
          </a:p>
        </p:txBody>
      </p:sp>
    </p:spTree>
    <p:extLst>
      <p:ext uri="{BB962C8B-B14F-4D97-AF65-F5344CB8AC3E}">
        <p14:creationId xmlns:p14="http://schemas.microsoft.com/office/powerpoint/2010/main" val="246600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62938462.jpg"/>
          <p:cNvPicPr>
            <a:picLocks noChangeAspect="1"/>
          </p:cNvPicPr>
          <p:nvPr/>
        </p:nvPicPr>
        <p:blipFill rotWithShape="1">
          <a:blip r:embed="rId3">
            <a:alphaModFix amt="36000"/>
            <a:extLst>
              <a:ext uri="{28A0092B-C50C-407E-A947-70E740481C1C}">
                <a14:useLocalDpi xmlns:a14="http://schemas.microsoft.com/office/drawing/2010/main" val="0"/>
              </a:ext>
            </a:extLst>
          </a:blip>
          <a:srcRect l="26492" t="6356" r="5080" b="16740"/>
          <a:stretch/>
        </p:blipFill>
        <p:spPr>
          <a:xfrm>
            <a:off x="-1" y="-1"/>
            <a:ext cx="9144001" cy="6858001"/>
          </a:xfrm>
          <a:prstGeom prst="rect">
            <a:avLst/>
          </a:prstGeom>
        </p:spPr>
      </p:pic>
      <p:sp>
        <p:nvSpPr>
          <p:cNvPr id="2" name="Title 1"/>
          <p:cNvSpPr>
            <a:spLocks noGrp="1"/>
          </p:cNvSpPr>
          <p:nvPr>
            <p:ph type="title"/>
          </p:nvPr>
        </p:nvSpPr>
        <p:spPr>
          <a:xfrm>
            <a:off x="1436914" y="99645"/>
            <a:ext cx="8229600" cy="1143000"/>
          </a:xfrm>
        </p:spPr>
        <p:txBody>
          <a:bodyPr>
            <a:normAutofit/>
          </a:bodyPr>
          <a:lstStyle/>
          <a:p>
            <a:r>
              <a:rPr lang="en-US" dirty="0">
                <a:solidFill>
                  <a:srgbClr val="118EBB"/>
                </a:solidFill>
                <a:latin typeface="Arial Rounded MT Bold" panose="020F0704030504030204" pitchFamily="34" charset="0"/>
              </a:rPr>
              <a:t>Numbers Are Impressive</a:t>
            </a:r>
            <a:endParaRPr lang="en-US" dirty="0"/>
          </a:p>
        </p:txBody>
      </p:sp>
      <p:sp>
        <p:nvSpPr>
          <p:cNvPr id="3" name="Content Placeholder 2"/>
          <p:cNvSpPr>
            <a:spLocks noGrp="1"/>
          </p:cNvSpPr>
          <p:nvPr>
            <p:ph idx="1"/>
          </p:nvPr>
        </p:nvSpPr>
        <p:spPr>
          <a:xfrm>
            <a:off x="267287" y="1342291"/>
            <a:ext cx="8609858" cy="5216805"/>
          </a:xfrm>
        </p:spPr>
        <p:txBody>
          <a:bodyPr>
            <a:normAutofit fontScale="85000" lnSpcReduction="20000"/>
          </a:bodyPr>
          <a:lstStyle/>
          <a:p>
            <a:pPr marL="0" indent="0">
              <a:lnSpc>
                <a:spcPct val="150000"/>
              </a:lnSpc>
              <a:buNone/>
            </a:pPr>
            <a:r>
              <a:rPr lang="en-US" sz="2000" dirty="0">
                <a:solidFill>
                  <a:srgbClr val="118EBB"/>
                </a:solidFill>
                <a:latin typeface="Arial Rounded MT Bold" panose="020F0704030504030204" pitchFamily="34" charset="0"/>
              </a:rPr>
              <a:t>A recent </a:t>
            </a:r>
            <a:r>
              <a:rPr lang="en-US" sz="2600" b="1" dirty="0">
                <a:solidFill>
                  <a:srgbClr val="118EBB"/>
                </a:solidFill>
                <a:latin typeface="Arial Rounded MT Bold" panose="020F0704030504030204" pitchFamily="34" charset="0"/>
              </a:rPr>
              <a:t>Federal Occupational Health </a:t>
            </a:r>
            <a:r>
              <a:rPr lang="en-US" sz="2600" dirty="0">
                <a:solidFill>
                  <a:srgbClr val="118EBB"/>
                </a:solidFill>
                <a:latin typeface="Arial Rounded MT Bold" panose="020F0704030504030204" pitchFamily="34" charset="0"/>
              </a:rPr>
              <a:t>(FOH) </a:t>
            </a:r>
          </a:p>
          <a:p>
            <a:pPr marL="0" indent="0">
              <a:lnSpc>
                <a:spcPct val="150000"/>
              </a:lnSpc>
              <a:buNone/>
            </a:pPr>
            <a:r>
              <a:rPr lang="en-US" sz="2600" b="1" dirty="0">
                <a:solidFill>
                  <a:srgbClr val="118EBB"/>
                </a:solidFill>
                <a:latin typeface="Arial Rounded MT Bold" panose="020F0704030504030204" pitchFamily="34" charset="0"/>
              </a:rPr>
              <a:t>Employee Assistance Program</a:t>
            </a:r>
            <a:r>
              <a:rPr lang="en-US" sz="2000" dirty="0">
                <a:solidFill>
                  <a:srgbClr val="118EBB"/>
                </a:solidFill>
                <a:latin typeface="Arial Rounded MT Bold" panose="020F0704030504030204" pitchFamily="34" charset="0"/>
              </a:rPr>
              <a:t> </a:t>
            </a:r>
            <a:r>
              <a:rPr lang="en-US" sz="2600" dirty="0">
                <a:solidFill>
                  <a:srgbClr val="118EBB"/>
                </a:solidFill>
                <a:latin typeface="Arial Rounded MT Bold" panose="020F0704030504030204" pitchFamily="34" charset="0"/>
              </a:rPr>
              <a:t>(EAP) </a:t>
            </a:r>
            <a:r>
              <a:rPr lang="en-US" sz="2000" dirty="0">
                <a:solidFill>
                  <a:srgbClr val="118EBB"/>
                </a:solidFill>
                <a:latin typeface="Arial Rounded MT Bold" panose="020F0704030504030204" pitchFamily="34" charset="0"/>
              </a:rPr>
              <a:t>survey found that EAPs resulted in:</a:t>
            </a:r>
          </a:p>
          <a:p>
            <a:pPr>
              <a:lnSpc>
                <a:spcPct val="150000"/>
              </a:lnSpc>
            </a:pPr>
            <a:r>
              <a:rPr lang="en-US" dirty="0">
                <a:solidFill>
                  <a:srgbClr val="D07E06"/>
                </a:solidFill>
                <a:latin typeface="Arial Rounded MT Bold" panose="020F0704030504030204" pitchFamily="34" charset="0"/>
                <a:cs typeface="Futura Book"/>
              </a:rPr>
              <a:t>69.2%</a:t>
            </a:r>
            <a:r>
              <a:rPr lang="en-US" dirty="0">
                <a:solidFill>
                  <a:srgbClr val="D07E06"/>
                </a:solidFill>
                <a:latin typeface="Arial Rounded MT Bold" panose="020F0704030504030204" pitchFamily="34" charset="0"/>
              </a:rPr>
              <a:t> </a:t>
            </a:r>
            <a:r>
              <a:rPr lang="en-US" sz="2000" dirty="0">
                <a:solidFill>
                  <a:srgbClr val="118EBB"/>
                </a:solidFill>
                <a:latin typeface="Arial Rounded MT Bold" panose="020F0704030504030204" pitchFamily="34" charset="0"/>
              </a:rPr>
              <a:t>improvement in Absenteeism</a:t>
            </a:r>
          </a:p>
          <a:p>
            <a:pPr>
              <a:lnSpc>
                <a:spcPct val="150000"/>
              </a:lnSpc>
            </a:pPr>
            <a:r>
              <a:rPr lang="en-US" dirty="0">
                <a:solidFill>
                  <a:srgbClr val="D07E06"/>
                </a:solidFill>
                <a:latin typeface="Arial Rounded MT Bold" panose="020F0704030504030204" pitchFamily="34" charset="0"/>
                <a:cs typeface="Futura Book"/>
              </a:rPr>
              <a:t>22.8% </a:t>
            </a:r>
            <a:r>
              <a:rPr lang="en-US" sz="2000" dirty="0">
                <a:solidFill>
                  <a:srgbClr val="118EBB"/>
                </a:solidFill>
                <a:latin typeface="Arial Rounded MT Bold" panose="020F0704030504030204" pitchFamily="34" charset="0"/>
              </a:rPr>
              <a:t>improvement in Work Presenteeism</a:t>
            </a:r>
          </a:p>
          <a:p>
            <a:pPr>
              <a:lnSpc>
                <a:spcPct val="150000"/>
              </a:lnSpc>
            </a:pPr>
            <a:r>
              <a:rPr lang="en-US" dirty="0">
                <a:solidFill>
                  <a:srgbClr val="D07E06"/>
                </a:solidFill>
                <a:latin typeface="Arial Rounded MT Bold" panose="020F0704030504030204" pitchFamily="34" charset="0"/>
                <a:cs typeface="Futura Book"/>
              </a:rPr>
              <a:t>24.2% </a:t>
            </a:r>
            <a:r>
              <a:rPr lang="en-US" sz="2000" dirty="0">
                <a:solidFill>
                  <a:srgbClr val="118EBB"/>
                </a:solidFill>
                <a:latin typeface="Arial Rounded MT Bold" panose="020F0704030504030204" pitchFamily="34" charset="0"/>
              </a:rPr>
              <a:t>improvement in Life Satisfaction</a:t>
            </a:r>
          </a:p>
          <a:p>
            <a:pPr marL="0" indent="0">
              <a:lnSpc>
                <a:spcPct val="150000"/>
              </a:lnSpc>
              <a:buNone/>
            </a:pPr>
            <a:r>
              <a:rPr lang="en-US" sz="2400" dirty="0">
                <a:solidFill>
                  <a:srgbClr val="118EBB"/>
                </a:solidFill>
                <a:latin typeface="Arial Rounded MT Bold" panose="020F0704030504030204" pitchFamily="34" charset="0"/>
                <a:cs typeface="Futura Book"/>
              </a:rPr>
              <a:t>Bottom line takeaway: </a:t>
            </a:r>
            <a:br>
              <a:rPr lang="en-US" sz="2000" dirty="0">
                <a:solidFill>
                  <a:srgbClr val="118EBB"/>
                </a:solidFill>
                <a:latin typeface="Arial Rounded MT Bold" panose="020F0704030504030204" pitchFamily="34" charset="0"/>
                <a:cs typeface="Futura Book"/>
              </a:rPr>
            </a:br>
            <a:r>
              <a:rPr lang="en-US" sz="2000" dirty="0">
                <a:solidFill>
                  <a:srgbClr val="118EBB"/>
                </a:solidFill>
                <a:latin typeface="Arial Rounded MT Bold" panose="020F0704030504030204" pitchFamily="34" charset="0"/>
                <a:cs typeface="Futura Book"/>
              </a:rPr>
              <a:t>An EAP resulted in </a:t>
            </a:r>
            <a:r>
              <a:rPr lang="en-US" sz="2600" dirty="0">
                <a:solidFill>
                  <a:srgbClr val="D07E06"/>
                </a:solidFill>
                <a:latin typeface="Arial Rounded MT Bold" panose="020F0704030504030204" pitchFamily="34" charset="0"/>
                <a:cs typeface="Futura Book"/>
              </a:rPr>
              <a:t>multidimensional employee performance improvement</a:t>
            </a:r>
          </a:p>
          <a:p>
            <a:pPr marL="0" indent="0">
              <a:lnSpc>
                <a:spcPct val="150000"/>
              </a:lnSpc>
              <a:buNone/>
            </a:pPr>
            <a:r>
              <a:rPr lang="en-US" sz="1500" dirty="0">
                <a:solidFill>
                  <a:srgbClr val="118EBB"/>
                </a:solidFill>
                <a:latin typeface="Arial Rounded MT Bold" panose="020F0704030504030204" pitchFamily="34" charset="0"/>
              </a:rPr>
              <a:t>Source: </a:t>
            </a:r>
            <a:r>
              <a:rPr lang="en-US" sz="1500" dirty="0" err="1">
                <a:solidFill>
                  <a:srgbClr val="118EBB"/>
                </a:solidFill>
                <a:latin typeface="Arial Rounded MT Bold" panose="020F0704030504030204" pitchFamily="34" charset="0"/>
              </a:rPr>
              <a:t>Mintzer</a:t>
            </a:r>
            <a:r>
              <a:rPr lang="en-US" sz="1500" dirty="0">
                <a:solidFill>
                  <a:srgbClr val="118EBB"/>
                </a:solidFill>
                <a:latin typeface="Arial Rounded MT Bold" panose="020F0704030504030204" pitchFamily="34" charset="0"/>
              </a:rPr>
              <a:t> and Morrow, “Demonstrating Value Measuring Outcomes and Mitigating Risk</a:t>
            </a:r>
            <a:r>
              <a:rPr lang="en-US" dirty="0">
                <a:solidFill>
                  <a:srgbClr val="118EBB"/>
                </a:solidFill>
              </a:rPr>
              <a:t>”</a:t>
            </a:r>
          </a:p>
          <a:p>
            <a:pPr marL="914400" lvl="2" indent="0">
              <a:lnSpc>
                <a:spcPct val="150000"/>
              </a:lnSpc>
              <a:buNone/>
            </a:pPr>
            <a:endParaRPr lang="en-US" dirty="0">
              <a:cs typeface="Open Sans Light"/>
            </a:endParaRPr>
          </a:p>
        </p:txBody>
      </p:sp>
      <p:pic>
        <p:nvPicPr>
          <p:cNvPr id="5" name="Picture 4" descr="A close up of a logo&#10;&#10;Description automatically generated">
            <a:extLst>
              <a:ext uri="{FF2B5EF4-FFF2-40B4-BE49-F238E27FC236}">
                <a16:creationId xmlns:a16="http://schemas.microsoft.com/office/drawing/2014/main" id="{704564E1-2953-480A-8668-76685088CA5D}"/>
              </a:ext>
            </a:extLst>
          </p:cNvPr>
          <p:cNvPicPr>
            <a:picLocks noChangeAspect="1"/>
          </p:cNvPicPr>
          <p:nvPr/>
        </p:nvPicPr>
        <p:blipFill>
          <a:blip r:embed="rId4"/>
          <a:stretch>
            <a:fillRect/>
          </a:stretch>
        </p:blipFill>
        <p:spPr>
          <a:xfrm>
            <a:off x="0" y="0"/>
            <a:ext cx="1256928" cy="1242645"/>
          </a:xfrm>
          <a:prstGeom prst="rect">
            <a:avLst/>
          </a:prstGeom>
        </p:spPr>
      </p:pic>
      <p:sp>
        <p:nvSpPr>
          <p:cNvPr id="6" name="Footer Placeholder 5">
            <a:extLst>
              <a:ext uri="{FF2B5EF4-FFF2-40B4-BE49-F238E27FC236}">
                <a16:creationId xmlns:a16="http://schemas.microsoft.com/office/drawing/2014/main" id="{21993E3B-C6B5-4386-BD5B-5E55790D19BC}"/>
              </a:ext>
            </a:extLst>
          </p:cNvPr>
          <p:cNvSpPr>
            <a:spLocks noGrp="1"/>
          </p:cNvSpPr>
          <p:nvPr>
            <p:ph type="ftr" sz="quarter" idx="11"/>
          </p:nvPr>
        </p:nvSpPr>
        <p:spPr>
          <a:xfrm>
            <a:off x="0" y="6559096"/>
            <a:ext cx="9144000" cy="298904"/>
          </a:xfrm>
        </p:spPr>
        <p:txBody>
          <a:bodyPr/>
          <a:lstStyle/>
          <a:p>
            <a:r>
              <a:rPr lang="en-US" dirty="0">
                <a:solidFill>
                  <a:srgbClr val="118EBB"/>
                </a:solidFill>
              </a:rPr>
              <a:t>UNAUTHORIZED DISTRIBUTION OR DISCLOSURE OF THE INFORMATION IS STRICTLY PROHIBITED</a:t>
            </a:r>
          </a:p>
          <a:p>
            <a:endParaRPr lang="en-US" dirty="0"/>
          </a:p>
        </p:txBody>
      </p:sp>
    </p:spTree>
    <p:extLst>
      <p:ext uri="{BB962C8B-B14F-4D97-AF65-F5344CB8AC3E}">
        <p14:creationId xmlns:p14="http://schemas.microsoft.com/office/powerpoint/2010/main" val="1270482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64483394.jpg"/>
          <p:cNvPicPr>
            <a:picLocks noChangeAspect="1"/>
          </p:cNvPicPr>
          <p:nvPr/>
        </p:nvPicPr>
        <p:blipFill rotWithShape="1">
          <a:blip r:embed="rId3">
            <a:alphaModFix amt="20000"/>
            <a:extLst>
              <a:ext uri="{28A0092B-C50C-407E-A947-70E740481C1C}">
                <a14:useLocalDpi xmlns:a14="http://schemas.microsoft.com/office/drawing/2010/main" val="0"/>
              </a:ext>
            </a:extLst>
          </a:blip>
          <a:srcRect l="1775" t="4361" r="19928" b="7468"/>
          <a:stretch/>
        </p:blipFill>
        <p:spPr>
          <a:xfrm>
            <a:off x="0" y="0"/>
            <a:ext cx="9144000" cy="6930977"/>
          </a:xfrm>
          <a:prstGeom prst="rect">
            <a:avLst/>
          </a:prstGeom>
        </p:spPr>
      </p:pic>
      <p:sp>
        <p:nvSpPr>
          <p:cNvPr id="2" name="Title 1"/>
          <p:cNvSpPr>
            <a:spLocks noGrp="1"/>
          </p:cNvSpPr>
          <p:nvPr>
            <p:ph type="title"/>
          </p:nvPr>
        </p:nvSpPr>
        <p:spPr>
          <a:xfrm>
            <a:off x="1283026" y="274638"/>
            <a:ext cx="7403774" cy="1143000"/>
          </a:xfrm>
        </p:spPr>
        <p:txBody>
          <a:bodyPr/>
          <a:lstStyle/>
          <a:p>
            <a:r>
              <a:rPr lang="en-US" dirty="0">
                <a:solidFill>
                  <a:srgbClr val="118EBB"/>
                </a:solidFill>
                <a:latin typeface="Arial Rounded MT Bold" panose="020F0704030504030204" pitchFamily="34" charset="0"/>
              </a:rPr>
              <a:t>The Value of Prev</a:t>
            </a:r>
            <a:r>
              <a:rPr lang="en-US" b="1" dirty="0">
                <a:solidFill>
                  <a:srgbClr val="F29D40"/>
                </a:solidFill>
                <a:latin typeface="Arial Rounded MT Bold" panose="020F0704030504030204" pitchFamily="34" charset="0"/>
              </a:rPr>
              <a:t>WORKS</a:t>
            </a:r>
            <a:r>
              <a:rPr lang="en-US" b="1" dirty="0">
                <a:solidFill>
                  <a:srgbClr val="F29D40"/>
                </a:solidFill>
                <a:latin typeface="Calibri" panose="020F0502020204030204" pitchFamily="34" charset="0"/>
                <a:cs typeface="Calibri" panose="020F0502020204030204" pitchFamily="34" charset="0"/>
              </a:rPr>
              <a:t>™</a:t>
            </a:r>
            <a:endParaRPr lang="en-US" dirty="0"/>
          </a:p>
        </p:txBody>
      </p:sp>
      <p:sp>
        <p:nvSpPr>
          <p:cNvPr id="5" name="Content Placeholder 2"/>
          <p:cNvSpPr txBox="1">
            <a:spLocks/>
          </p:cNvSpPr>
          <p:nvPr/>
        </p:nvSpPr>
        <p:spPr>
          <a:xfrm>
            <a:off x="146537" y="6408826"/>
            <a:ext cx="8798730" cy="40691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0" i="0" kern="1200">
                <a:solidFill>
                  <a:schemeClr val="tx1"/>
                </a:solidFill>
                <a:latin typeface="Open Sans Light"/>
                <a:ea typeface="+mn-ea"/>
                <a:cs typeface="L Futura Light"/>
              </a:defRPr>
            </a:lvl1pPr>
            <a:lvl2pPr marL="742950" indent="-285750" algn="l" defTabSz="457200" rtl="0" eaLnBrk="1" latinLnBrk="0" hangingPunct="1">
              <a:spcBef>
                <a:spcPct val="20000"/>
              </a:spcBef>
              <a:buFont typeface="Arial"/>
              <a:buChar char="–"/>
              <a:defRPr sz="2400" b="0" i="0" kern="1200">
                <a:solidFill>
                  <a:schemeClr val="tx1"/>
                </a:solidFill>
                <a:latin typeface="Open Sans Light"/>
                <a:ea typeface="+mn-ea"/>
                <a:cs typeface="L Futura Light"/>
              </a:defRPr>
            </a:lvl2pPr>
            <a:lvl3pPr marL="1143000" indent="-228600" algn="l" defTabSz="457200" rtl="0" eaLnBrk="1" latinLnBrk="0" hangingPunct="1">
              <a:spcBef>
                <a:spcPct val="20000"/>
              </a:spcBef>
              <a:buFont typeface="Arial"/>
              <a:buChar char="•"/>
              <a:defRPr sz="2000" b="0" i="0" kern="1200">
                <a:solidFill>
                  <a:schemeClr val="tx1"/>
                </a:solidFill>
                <a:latin typeface="Open Sans Light"/>
                <a:ea typeface="+mn-ea"/>
                <a:cs typeface="L Futura Light"/>
              </a:defRPr>
            </a:lvl3pPr>
            <a:lvl4pPr marL="16002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4pPr>
            <a:lvl5pPr marL="20574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50000"/>
              </a:lnSpc>
              <a:buFont typeface="Arial"/>
              <a:buNone/>
            </a:pPr>
            <a:endParaRPr lang="en-US" sz="1100" dirty="0"/>
          </a:p>
        </p:txBody>
      </p:sp>
      <p:pic>
        <p:nvPicPr>
          <p:cNvPr id="6" name="Picture 5" descr="A close up of a logo&#10;&#10;Description automatically generated">
            <a:extLst>
              <a:ext uri="{FF2B5EF4-FFF2-40B4-BE49-F238E27FC236}">
                <a16:creationId xmlns:a16="http://schemas.microsoft.com/office/drawing/2014/main" id="{78A54823-3905-4F22-95FC-F80A0DBCACB7}"/>
              </a:ext>
            </a:extLst>
          </p:cNvPr>
          <p:cNvPicPr>
            <a:picLocks noChangeAspect="1"/>
          </p:cNvPicPr>
          <p:nvPr/>
        </p:nvPicPr>
        <p:blipFill>
          <a:blip r:embed="rId4"/>
          <a:stretch>
            <a:fillRect/>
          </a:stretch>
        </p:blipFill>
        <p:spPr>
          <a:xfrm>
            <a:off x="0" y="0"/>
            <a:ext cx="1256928" cy="1242645"/>
          </a:xfrm>
          <a:prstGeom prst="rect">
            <a:avLst/>
          </a:prstGeom>
        </p:spPr>
      </p:pic>
      <p:sp>
        <p:nvSpPr>
          <p:cNvPr id="8" name="Footer Placeholder 5">
            <a:extLst>
              <a:ext uri="{FF2B5EF4-FFF2-40B4-BE49-F238E27FC236}">
                <a16:creationId xmlns:a16="http://schemas.microsoft.com/office/drawing/2014/main" id="{812286C4-4FBB-4B0B-97E4-4CF822C1104F}"/>
              </a:ext>
            </a:extLst>
          </p:cNvPr>
          <p:cNvSpPr>
            <a:spLocks noGrp="1"/>
          </p:cNvSpPr>
          <p:nvPr>
            <p:ph type="ftr" sz="quarter" idx="11"/>
          </p:nvPr>
        </p:nvSpPr>
        <p:spPr>
          <a:xfrm>
            <a:off x="0" y="6490628"/>
            <a:ext cx="9144000" cy="365125"/>
          </a:xfrm>
        </p:spPr>
        <p:txBody>
          <a:bodyPr/>
          <a:lstStyle/>
          <a:p>
            <a:r>
              <a:rPr lang="en-US" dirty="0">
                <a:solidFill>
                  <a:srgbClr val="118EBB"/>
                </a:solidFill>
              </a:rPr>
              <a:t>UNAUTHORIZED DISTRIBUTION OR DISCLOSURE OF THE INFORMATION IS STRICTLY PROHIBITED</a:t>
            </a:r>
          </a:p>
          <a:p>
            <a:endParaRPr lang="en-US" dirty="0"/>
          </a:p>
        </p:txBody>
      </p:sp>
      <p:graphicFrame>
        <p:nvGraphicFramePr>
          <p:cNvPr id="9" name="Content Placeholder 8">
            <a:extLst>
              <a:ext uri="{FF2B5EF4-FFF2-40B4-BE49-F238E27FC236}">
                <a16:creationId xmlns:a16="http://schemas.microsoft.com/office/drawing/2014/main" id="{156BC2DE-7BBB-48BD-BF8A-E0256BAB0911}"/>
              </a:ext>
            </a:extLst>
          </p:cNvPr>
          <p:cNvGraphicFramePr>
            <a:graphicFrameLocks noGrp="1"/>
          </p:cNvGraphicFramePr>
          <p:nvPr>
            <p:ph idx="1"/>
            <p:extLst>
              <p:ext uri="{D42A27DB-BD31-4B8C-83A1-F6EECF244321}">
                <p14:modId xmlns:p14="http://schemas.microsoft.com/office/powerpoint/2010/main" val="4026967673"/>
              </p:ext>
            </p:extLst>
          </p:nvPr>
        </p:nvGraphicFramePr>
        <p:xfrm>
          <a:off x="1090246" y="1578159"/>
          <a:ext cx="8528050" cy="46418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0" name="Diagram 9">
            <a:extLst>
              <a:ext uri="{FF2B5EF4-FFF2-40B4-BE49-F238E27FC236}">
                <a16:creationId xmlns:a16="http://schemas.microsoft.com/office/drawing/2014/main" id="{5995C246-A138-49FE-B213-E09DF54D44B7}"/>
              </a:ext>
            </a:extLst>
          </p:cNvPr>
          <p:cNvGraphicFramePr/>
          <p:nvPr>
            <p:extLst>
              <p:ext uri="{D42A27DB-BD31-4B8C-83A1-F6EECF244321}">
                <p14:modId xmlns:p14="http://schemas.microsoft.com/office/powerpoint/2010/main" val="3319300081"/>
              </p:ext>
            </p:extLst>
          </p:nvPr>
        </p:nvGraphicFramePr>
        <p:xfrm>
          <a:off x="7241056" y="1578160"/>
          <a:ext cx="1445744" cy="464770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1" name="Diagram 10">
            <a:extLst>
              <a:ext uri="{FF2B5EF4-FFF2-40B4-BE49-F238E27FC236}">
                <a16:creationId xmlns:a16="http://schemas.microsoft.com/office/drawing/2014/main" id="{C433244D-D408-4141-A7AD-B1F589F07939}"/>
              </a:ext>
            </a:extLst>
          </p:cNvPr>
          <p:cNvGraphicFramePr/>
          <p:nvPr>
            <p:extLst>
              <p:ext uri="{D42A27DB-BD31-4B8C-83A1-F6EECF244321}">
                <p14:modId xmlns:p14="http://schemas.microsoft.com/office/powerpoint/2010/main" val="2771279004"/>
              </p:ext>
            </p:extLst>
          </p:nvPr>
        </p:nvGraphicFramePr>
        <p:xfrm>
          <a:off x="5864541" y="4849469"/>
          <a:ext cx="1798546" cy="118172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4" name="TextBox 13">
            <a:extLst>
              <a:ext uri="{FF2B5EF4-FFF2-40B4-BE49-F238E27FC236}">
                <a16:creationId xmlns:a16="http://schemas.microsoft.com/office/drawing/2014/main" id="{EF6F18BF-5683-4D93-BF9E-9BDAD70E7090}"/>
              </a:ext>
            </a:extLst>
          </p:cNvPr>
          <p:cNvSpPr txBox="1"/>
          <p:nvPr/>
        </p:nvSpPr>
        <p:spPr>
          <a:xfrm>
            <a:off x="146537" y="1429607"/>
            <a:ext cx="4425463" cy="5163401"/>
          </a:xfrm>
          <a:prstGeom prst="rect">
            <a:avLst/>
          </a:prstGeom>
          <a:noFill/>
        </p:spPr>
        <p:txBody>
          <a:bodyPr wrap="square" rtlCol="0">
            <a:spAutoFit/>
          </a:bodyPr>
          <a:lstStyle/>
          <a:p>
            <a:pPr>
              <a:lnSpc>
                <a:spcPct val="150000"/>
              </a:lnSpc>
            </a:pPr>
            <a:r>
              <a:rPr lang="en-US" dirty="0">
                <a:solidFill>
                  <a:srgbClr val="118EBB"/>
                </a:solidFill>
                <a:latin typeface="Arial Rounded MT Bold" panose="020F0704030504030204" pitchFamily="34" charset="0"/>
              </a:rPr>
              <a:t>According to a national claims organization, about </a:t>
            </a:r>
            <a:r>
              <a:rPr lang="en-US" dirty="0">
                <a:solidFill>
                  <a:srgbClr val="D07E06"/>
                </a:solidFill>
                <a:latin typeface="Arial Rounded MT Bold" panose="020F0704030504030204" pitchFamily="34" charset="0"/>
              </a:rPr>
              <a:t>40% </a:t>
            </a:r>
            <a:r>
              <a:rPr lang="en-US" dirty="0">
                <a:solidFill>
                  <a:srgbClr val="118EBB"/>
                </a:solidFill>
                <a:latin typeface="Arial Rounded MT Bold" panose="020F0704030504030204" pitchFamily="34" charset="0"/>
              </a:rPr>
              <a:t>of injury events only require self-care, including treatment at the worksite.  Another small percentage of work injuries requires emergency care at the hospital.  The remaining vast majority of lost-time compensable claims should be addressed at walk-in clinics. Prev</a:t>
            </a:r>
            <a:r>
              <a:rPr lang="en-US" dirty="0">
                <a:solidFill>
                  <a:srgbClr val="F39307"/>
                </a:solidFill>
                <a:latin typeface="Arial Rounded MT Bold" panose="020F0704030504030204" pitchFamily="34" charset="0"/>
              </a:rPr>
              <a:t>WORKS</a:t>
            </a:r>
            <a:r>
              <a:rPr lang="en-US" dirty="0">
                <a:solidFill>
                  <a:srgbClr val="F39307"/>
                </a:solidFill>
                <a:latin typeface="Calibri" panose="020F0502020204030204" pitchFamily="34" charset="0"/>
                <a:cs typeface="Calibri" panose="020F0502020204030204" pitchFamily="34" charset="0"/>
              </a:rPr>
              <a:t>™</a:t>
            </a:r>
            <a:r>
              <a:rPr lang="en-US" dirty="0">
                <a:solidFill>
                  <a:srgbClr val="118EBB"/>
                </a:solidFill>
                <a:latin typeface="Arial Rounded MT Bold" panose="020F0704030504030204" pitchFamily="34" charset="0"/>
              </a:rPr>
              <a:t> is programed to influence the direction and quality of the downstream care.</a:t>
            </a:r>
          </a:p>
        </p:txBody>
      </p:sp>
    </p:spTree>
    <p:extLst>
      <p:ext uri="{BB962C8B-B14F-4D97-AF65-F5344CB8AC3E}">
        <p14:creationId xmlns:p14="http://schemas.microsoft.com/office/powerpoint/2010/main" val="231045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11"/>
                                        </p:tgtEl>
                                      </p:cBhvr>
                                    </p:animEffect>
                                    <p:animScale>
                                      <p:cBhvr>
                                        <p:cTn id="11"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1" grpId="1">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63558568.jpg"/>
          <p:cNvPicPr>
            <a:picLocks noChangeAspect="1"/>
          </p:cNvPicPr>
          <p:nvPr/>
        </p:nvPicPr>
        <p:blipFill rotWithShape="1">
          <a:blip r:embed="rId3">
            <a:alphaModFix amt="22000"/>
            <a:extLst>
              <a:ext uri="{28A0092B-C50C-407E-A947-70E740481C1C}">
                <a14:useLocalDpi xmlns:a14="http://schemas.microsoft.com/office/drawing/2010/main" val="0"/>
              </a:ext>
            </a:extLst>
          </a:blip>
          <a:srcRect l="3704" r="38003"/>
          <a:stretch/>
        </p:blipFill>
        <p:spPr>
          <a:xfrm>
            <a:off x="0" y="0"/>
            <a:ext cx="9144000" cy="6858000"/>
          </a:xfrm>
          <a:prstGeom prst="rect">
            <a:avLst/>
          </a:prstGeom>
        </p:spPr>
      </p:pic>
      <p:sp>
        <p:nvSpPr>
          <p:cNvPr id="2" name="Title 1"/>
          <p:cNvSpPr>
            <a:spLocks noGrp="1"/>
          </p:cNvSpPr>
          <p:nvPr>
            <p:ph type="title"/>
          </p:nvPr>
        </p:nvSpPr>
        <p:spPr>
          <a:xfrm>
            <a:off x="1535830" y="99645"/>
            <a:ext cx="8229600" cy="1143000"/>
          </a:xfrm>
        </p:spPr>
        <p:txBody>
          <a:bodyPr>
            <a:normAutofit/>
          </a:bodyPr>
          <a:lstStyle/>
          <a:p>
            <a:r>
              <a:rPr lang="en-US" dirty="0">
                <a:solidFill>
                  <a:srgbClr val="118EBB"/>
                </a:solidFill>
                <a:latin typeface="Arial Rounded MT Bold" panose="020F0704030504030204" pitchFamily="34" charset="0"/>
              </a:rPr>
              <a:t>    A Few Final Words</a:t>
            </a:r>
            <a:endParaRPr lang="en-US" dirty="0"/>
          </a:p>
        </p:txBody>
      </p:sp>
      <p:sp>
        <p:nvSpPr>
          <p:cNvPr id="3" name="Content Placeholder 2"/>
          <p:cNvSpPr>
            <a:spLocks noGrp="1"/>
          </p:cNvSpPr>
          <p:nvPr>
            <p:ph idx="1"/>
          </p:nvPr>
        </p:nvSpPr>
        <p:spPr>
          <a:xfrm>
            <a:off x="140677" y="1477107"/>
            <a:ext cx="8778240" cy="5148775"/>
          </a:xfrm>
        </p:spPr>
        <p:txBody>
          <a:bodyPr>
            <a:noAutofit/>
          </a:bodyPr>
          <a:lstStyle/>
          <a:p>
            <a:pPr marL="571500" indent="-457200">
              <a:buFont typeface="+mj-lt"/>
              <a:buAutoNum type="arabicPeriod"/>
            </a:pPr>
            <a:r>
              <a:rPr lang="en-US" sz="2200" dirty="0">
                <a:solidFill>
                  <a:srgbClr val="118EBB"/>
                </a:solidFill>
                <a:latin typeface="Arial Rounded MT Bold" panose="020F0704030504030204" pitchFamily="34" charset="0"/>
              </a:rPr>
              <a:t>Prev</a:t>
            </a:r>
            <a:r>
              <a:rPr lang="en-US" sz="2200" b="1" dirty="0">
                <a:solidFill>
                  <a:srgbClr val="F29D40"/>
                </a:solidFill>
                <a:latin typeface="Arial Rounded MT Bold" panose="020F0704030504030204" pitchFamily="34" charset="0"/>
              </a:rPr>
              <a:t>WORKS</a:t>
            </a:r>
            <a:r>
              <a:rPr lang="en-US" sz="2200" b="1" dirty="0">
                <a:solidFill>
                  <a:srgbClr val="F29D40"/>
                </a:solidFill>
                <a:latin typeface="Calibri" panose="020F0502020204030204" pitchFamily="34" charset="0"/>
                <a:cs typeface="Calibri" panose="020F0502020204030204" pitchFamily="34" charset="0"/>
              </a:rPr>
              <a:t>™ </a:t>
            </a:r>
            <a:r>
              <a:rPr lang="en-US" sz="2200" b="1" dirty="0">
                <a:solidFill>
                  <a:srgbClr val="118EBB"/>
                </a:solidFill>
                <a:latin typeface="Calibri" panose="020F0502020204030204" pitchFamily="34" charset="0"/>
                <a:cs typeface="Calibri" panose="020F0502020204030204" pitchFamily="34" charset="0"/>
              </a:rPr>
              <a:t>is an ambitious collaborative model that guarantees a win for workers, corporate and payer.</a:t>
            </a:r>
          </a:p>
          <a:p>
            <a:pPr marL="571500" indent="-457200">
              <a:buFont typeface="+mj-lt"/>
              <a:buAutoNum type="arabicPeriod"/>
            </a:pPr>
            <a:endParaRPr lang="en-US" sz="800" b="1" dirty="0">
              <a:solidFill>
                <a:srgbClr val="118EBB"/>
              </a:solidFill>
              <a:latin typeface="Calibri" panose="020F0502020204030204" pitchFamily="34" charset="0"/>
              <a:cs typeface="Calibri" panose="020F0502020204030204" pitchFamily="34" charset="0"/>
            </a:endParaRPr>
          </a:p>
          <a:p>
            <a:pPr marL="571500" indent="-457200">
              <a:buFont typeface="+mj-lt"/>
              <a:buAutoNum type="arabicPeriod"/>
            </a:pPr>
            <a:r>
              <a:rPr lang="en-US" sz="2200" b="1" dirty="0">
                <a:solidFill>
                  <a:srgbClr val="118EBB"/>
                </a:solidFill>
                <a:latin typeface="Calibri" panose="020F0502020204030204" pitchFamily="34" charset="0"/>
                <a:cs typeface="Calibri" panose="020F0502020204030204" pitchFamily="34" charset="0"/>
              </a:rPr>
              <a:t>Our key innovations are centered around predictive and prescriptive modeling for risk determination, performance maximization, and safety optimization.   </a:t>
            </a:r>
          </a:p>
          <a:p>
            <a:pPr marL="571500" indent="-457200">
              <a:buFont typeface="+mj-lt"/>
              <a:buAutoNum type="arabicPeriod"/>
            </a:pPr>
            <a:endParaRPr lang="en-US" sz="800" dirty="0">
              <a:solidFill>
                <a:srgbClr val="118EBB"/>
              </a:solidFill>
              <a:latin typeface="Arial Rounded MT Bold" panose="020F0704030504030204" pitchFamily="34" charset="0"/>
            </a:endParaRPr>
          </a:p>
          <a:p>
            <a:pPr marL="571500" indent="-457200">
              <a:buFont typeface="+mj-lt"/>
              <a:buAutoNum type="arabicPeriod"/>
            </a:pPr>
            <a:r>
              <a:rPr lang="en-US" sz="2200" dirty="0">
                <a:solidFill>
                  <a:srgbClr val="118EBB"/>
                </a:solidFill>
                <a:latin typeface="Arial Rounded MT Bold" panose="020F0704030504030204" pitchFamily="34" charset="0"/>
              </a:rPr>
              <a:t>Prev</a:t>
            </a:r>
            <a:r>
              <a:rPr lang="en-US" sz="2200" b="1" dirty="0">
                <a:solidFill>
                  <a:srgbClr val="F29D40"/>
                </a:solidFill>
                <a:latin typeface="Arial Rounded MT Bold" panose="020F0704030504030204" pitchFamily="34" charset="0"/>
              </a:rPr>
              <a:t>WORKS</a:t>
            </a:r>
            <a:r>
              <a:rPr lang="en-US" sz="2200" b="1" dirty="0">
                <a:solidFill>
                  <a:srgbClr val="F29D40"/>
                </a:solidFill>
                <a:latin typeface="Calibri" panose="020F0502020204030204" pitchFamily="34" charset="0"/>
                <a:cs typeface="Calibri" panose="020F0502020204030204" pitchFamily="34" charset="0"/>
              </a:rPr>
              <a:t>™ </a:t>
            </a:r>
            <a:r>
              <a:rPr lang="en-US" sz="2200" b="1" dirty="0">
                <a:solidFill>
                  <a:srgbClr val="118EBB"/>
                </a:solidFill>
                <a:latin typeface="Calibri" panose="020F0502020204030204" pitchFamily="34" charset="0"/>
                <a:cs typeface="Calibri" panose="020F0502020204030204" pitchFamily="34" charset="0"/>
              </a:rPr>
              <a:t>mobile technology put forth sustained efforts to engage workers and corporates to improve outcomes, contain losses, and boost core competencies in workers’ comp claims management.</a:t>
            </a:r>
          </a:p>
          <a:p>
            <a:pPr marL="571500" indent="-457200">
              <a:buFont typeface="+mj-lt"/>
              <a:buAutoNum type="arabicPeriod"/>
            </a:pPr>
            <a:endParaRPr lang="en-US" sz="800" dirty="0">
              <a:solidFill>
                <a:srgbClr val="118EBB"/>
              </a:solidFill>
              <a:latin typeface="Arial Rounded MT Bold" panose="020F0704030504030204" pitchFamily="34" charset="0"/>
            </a:endParaRPr>
          </a:p>
          <a:p>
            <a:pPr marL="571500" indent="-457200">
              <a:buFont typeface="+mj-lt"/>
              <a:buAutoNum type="arabicPeriod"/>
            </a:pPr>
            <a:r>
              <a:rPr lang="en-US" sz="2200" dirty="0">
                <a:solidFill>
                  <a:srgbClr val="118EBB"/>
                </a:solidFill>
                <a:latin typeface="Arial Rounded MT Bold" panose="020F0704030504030204" pitchFamily="34" charset="0"/>
              </a:rPr>
              <a:t>The hallmark of Prev</a:t>
            </a:r>
            <a:r>
              <a:rPr lang="en-US" sz="2200" b="1" dirty="0">
                <a:solidFill>
                  <a:srgbClr val="F29D40"/>
                </a:solidFill>
                <a:latin typeface="Arial Rounded MT Bold" panose="020F0704030504030204" pitchFamily="34" charset="0"/>
              </a:rPr>
              <a:t>WORKS</a:t>
            </a:r>
            <a:r>
              <a:rPr lang="en-US" sz="2200" b="1" dirty="0">
                <a:solidFill>
                  <a:srgbClr val="F29D40"/>
                </a:solidFill>
                <a:latin typeface="Calibri" panose="020F0502020204030204" pitchFamily="34" charset="0"/>
                <a:cs typeface="Calibri" panose="020F0502020204030204" pitchFamily="34" charset="0"/>
              </a:rPr>
              <a:t>™ </a:t>
            </a:r>
            <a:r>
              <a:rPr lang="en-US" sz="2200" b="1" dirty="0">
                <a:solidFill>
                  <a:srgbClr val="118EBB"/>
                </a:solidFill>
                <a:latin typeface="Calibri" panose="020F0502020204030204" pitchFamily="34" charset="0"/>
                <a:cs typeface="Calibri" panose="020F0502020204030204" pitchFamily="34" charset="0"/>
              </a:rPr>
              <a:t>advocacy is to retain value in medical expenditure while promoting healthier and productive workforce.</a:t>
            </a:r>
            <a:endParaRPr lang="en-US" sz="800" b="1" dirty="0">
              <a:solidFill>
                <a:srgbClr val="118EBB"/>
              </a:solidFill>
              <a:latin typeface="Calibri" panose="020F0502020204030204" pitchFamily="34" charset="0"/>
              <a:cs typeface="Calibri" panose="020F0502020204030204" pitchFamily="34" charset="0"/>
            </a:endParaRPr>
          </a:p>
          <a:p>
            <a:pPr marL="114300" indent="0" algn="ctr">
              <a:buNone/>
            </a:pPr>
            <a:r>
              <a:rPr lang="en-US" sz="2200" b="1" dirty="0">
                <a:solidFill>
                  <a:srgbClr val="118EBB"/>
                </a:solidFill>
                <a:latin typeface="Calibri" panose="020F0502020204030204" pitchFamily="34" charset="0"/>
                <a:cs typeface="Calibri" panose="020F0502020204030204" pitchFamily="34" charset="0"/>
              </a:rPr>
              <a:t>	  Case Closed. </a:t>
            </a:r>
            <a:endParaRPr lang="en-US" sz="2200" dirty="0">
              <a:solidFill>
                <a:srgbClr val="118EBB"/>
              </a:solidFill>
              <a:cs typeface="Open Sans Light"/>
            </a:endParaRPr>
          </a:p>
        </p:txBody>
      </p:sp>
      <p:pic>
        <p:nvPicPr>
          <p:cNvPr id="5" name="Picture 4" descr="A close up of a logo&#10;&#10;Description automatically generated">
            <a:extLst>
              <a:ext uri="{FF2B5EF4-FFF2-40B4-BE49-F238E27FC236}">
                <a16:creationId xmlns:a16="http://schemas.microsoft.com/office/drawing/2014/main" id="{AF9D5FEF-25C6-4D21-B5EA-417D01EADC5B}"/>
              </a:ext>
            </a:extLst>
          </p:cNvPr>
          <p:cNvPicPr>
            <a:picLocks noChangeAspect="1"/>
          </p:cNvPicPr>
          <p:nvPr/>
        </p:nvPicPr>
        <p:blipFill>
          <a:blip r:embed="rId4"/>
          <a:stretch>
            <a:fillRect/>
          </a:stretch>
        </p:blipFill>
        <p:spPr>
          <a:xfrm>
            <a:off x="0" y="0"/>
            <a:ext cx="1256928" cy="1242645"/>
          </a:xfrm>
          <a:prstGeom prst="rect">
            <a:avLst/>
          </a:prstGeom>
        </p:spPr>
      </p:pic>
      <p:sp>
        <p:nvSpPr>
          <p:cNvPr id="6" name="Footer Placeholder 5">
            <a:extLst>
              <a:ext uri="{FF2B5EF4-FFF2-40B4-BE49-F238E27FC236}">
                <a16:creationId xmlns:a16="http://schemas.microsoft.com/office/drawing/2014/main" id="{58DA57B2-A6C7-40C4-BFB2-097D05AFB98F}"/>
              </a:ext>
            </a:extLst>
          </p:cNvPr>
          <p:cNvSpPr>
            <a:spLocks noGrp="1"/>
          </p:cNvSpPr>
          <p:nvPr>
            <p:ph type="ftr" sz="quarter" idx="11"/>
          </p:nvPr>
        </p:nvSpPr>
        <p:spPr>
          <a:xfrm>
            <a:off x="0" y="6356350"/>
            <a:ext cx="9144000" cy="501650"/>
          </a:xfrm>
        </p:spPr>
        <p:txBody>
          <a:bodyPr/>
          <a:lstStyle/>
          <a:p>
            <a:r>
              <a:rPr lang="en-US" dirty="0">
                <a:solidFill>
                  <a:srgbClr val="118EBB"/>
                </a:solidFill>
              </a:rPr>
              <a:t>UNAUTHORIZED DISTRIBUTION OR DISCLOSURE OF THE INFORMATION IS STRICTLY PROHIBITED</a:t>
            </a:r>
          </a:p>
          <a:p>
            <a:endParaRPr lang="en-US" dirty="0"/>
          </a:p>
        </p:txBody>
      </p:sp>
    </p:spTree>
    <p:extLst>
      <p:ext uri="{BB962C8B-B14F-4D97-AF65-F5344CB8AC3E}">
        <p14:creationId xmlns:p14="http://schemas.microsoft.com/office/powerpoint/2010/main" val="1505988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ettyImages-679867116.jpg"/>
          <p:cNvPicPr>
            <a:picLocks noChangeAspect="1"/>
          </p:cNvPicPr>
          <p:nvPr/>
        </p:nvPicPr>
        <p:blipFill rotWithShape="1">
          <a:blip r:embed="rId3">
            <a:extLst>
              <a:ext uri="{28A0092B-C50C-407E-A947-70E740481C1C}">
                <a14:useLocalDpi xmlns:a14="http://schemas.microsoft.com/office/drawing/2010/main" val="0"/>
              </a:ext>
            </a:extLst>
          </a:blip>
          <a:srcRect l="6247" r="5743" b="2380"/>
          <a:stretch/>
        </p:blipFill>
        <p:spPr>
          <a:xfrm>
            <a:off x="-1" y="13510"/>
            <a:ext cx="9144001"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EE296014-B19F-4BD1-AD97-883AC1F92900}"/>
              </a:ext>
            </a:extLst>
          </p:cNvPr>
          <p:cNvPicPr>
            <a:picLocks noChangeAspect="1"/>
          </p:cNvPicPr>
          <p:nvPr/>
        </p:nvPicPr>
        <p:blipFill>
          <a:blip r:embed="rId4"/>
          <a:stretch>
            <a:fillRect/>
          </a:stretch>
        </p:blipFill>
        <p:spPr>
          <a:xfrm>
            <a:off x="0" y="0"/>
            <a:ext cx="1256928" cy="1242645"/>
          </a:xfrm>
          <a:prstGeom prst="rect">
            <a:avLst/>
          </a:prstGeom>
        </p:spPr>
      </p:pic>
      <p:sp>
        <p:nvSpPr>
          <p:cNvPr id="2" name="Footer Placeholder 1">
            <a:extLst>
              <a:ext uri="{FF2B5EF4-FFF2-40B4-BE49-F238E27FC236}">
                <a16:creationId xmlns:a16="http://schemas.microsoft.com/office/drawing/2014/main" id="{3463FF0D-1E11-4726-A88A-DDC93ADAE23A}"/>
              </a:ext>
            </a:extLst>
          </p:cNvPr>
          <p:cNvSpPr>
            <a:spLocks noGrp="1"/>
          </p:cNvSpPr>
          <p:nvPr>
            <p:ph type="ftr" sz="quarter" idx="11"/>
          </p:nvPr>
        </p:nvSpPr>
        <p:spPr/>
        <p:txBody>
          <a:bodyPr/>
          <a:lstStyle/>
          <a:p>
            <a:r>
              <a:rPr lang="en-US" dirty="0">
                <a:solidFill>
                  <a:srgbClr val="118EBB"/>
                </a:solidFill>
              </a:rPr>
              <a:t>UNAUTHORIZED DISTRIBUTION OR DISCLOSURE OF THE INFORMATION IS STRICTLY PROHIBITED</a:t>
            </a:r>
          </a:p>
          <a:p>
            <a:endParaRPr lang="en-US" dirty="0"/>
          </a:p>
        </p:txBody>
      </p:sp>
    </p:spTree>
    <p:extLst>
      <p:ext uri="{BB962C8B-B14F-4D97-AF65-F5344CB8AC3E}">
        <p14:creationId xmlns:p14="http://schemas.microsoft.com/office/powerpoint/2010/main" val="293346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861895344_LDM.jpg">
            <a:extLst>
              <a:ext uri="{FF2B5EF4-FFF2-40B4-BE49-F238E27FC236}">
                <a16:creationId xmlns:a16="http://schemas.microsoft.com/office/drawing/2014/main" id="{89C0C4B3-64C3-42D3-9751-8CB653402A95}"/>
              </a:ext>
            </a:extLst>
          </p:cNvPr>
          <p:cNvPicPr>
            <a:picLocks noChangeAspect="1"/>
          </p:cNvPicPr>
          <p:nvPr/>
        </p:nvPicPr>
        <p:blipFill rotWithShape="1">
          <a:blip r:embed="rId3">
            <a:alphaModFix amt="78000"/>
            <a:extLst>
              <a:ext uri="{28A0092B-C50C-407E-A947-70E740481C1C}">
                <a14:useLocalDpi xmlns:a14="http://schemas.microsoft.com/office/drawing/2010/main" val="0"/>
              </a:ext>
            </a:extLst>
          </a:blip>
          <a:srcRect l="14874" t="7594" r="14600" b="7743"/>
          <a:stretch/>
        </p:blipFill>
        <p:spPr>
          <a:xfrm>
            <a:off x="1" y="2"/>
            <a:ext cx="9168062" cy="6877186"/>
          </a:xfrm>
          <a:prstGeom prst="rect">
            <a:avLst/>
          </a:prstGeom>
        </p:spPr>
      </p:pic>
      <p:sp>
        <p:nvSpPr>
          <p:cNvPr id="25" name="Rectangle 24">
            <a:extLst>
              <a:ext uri="{FF2B5EF4-FFF2-40B4-BE49-F238E27FC236}">
                <a16:creationId xmlns:a16="http://schemas.microsoft.com/office/drawing/2014/main" id="{B84B1097-05EC-4D0F-8589-1324E6A06E31}"/>
              </a:ext>
            </a:extLst>
          </p:cNvPr>
          <p:cNvSpPr/>
          <p:nvPr/>
        </p:nvSpPr>
        <p:spPr>
          <a:xfrm rot="10800000">
            <a:off x="-48127" y="-38381"/>
            <a:ext cx="9216189" cy="6896377"/>
          </a:xfrm>
          <a:prstGeom prst="rect">
            <a:avLst/>
          </a:prstGeom>
          <a:gradFill>
            <a:gsLst>
              <a:gs pos="31000">
                <a:srgbClr val="FFFFFF">
                  <a:alpha val="87000"/>
                </a:srgbClr>
              </a:gs>
              <a:gs pos="100000">
                <a:srgbClr val="FFFFFF">
                  <a:alpha val="0"/>
                </a:srgbClr>
              </a:gs>
            </a:gsLst>
            <a:lin ang="108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descr="A close up of a logo&#10;&#10;Description automatically generated">
            <a:extLst>
              <a:ext uri="{FF2B5EF4-FFF2-40B4-BE49-F238E27FC236}">
                <a16:creationId xmlns:a16="http://schemas.microsoft.com/office/drawing/2014/main" id="{C64849D9-5AB1-49D9-A60A-F09F431C5DDD}"/>
              </a:ext>
            </a:extLst>
          </p:cNvPr>
          <p:cNvPicPr>
            <a:picLocks noChangeAspect="1"/>
          </p:cNvPicPr>
          <p:nvPr/>
        </p:nvPicPr>
        <p:blipFill>
          <a:blip r:embed="rId4"/>
          <a:stretch>
            <a:fillRect/>
          </a:stretch>
        </p:blipFill>
        <p:spPr>
          <a:xfrm>
            <a:off x="-72187" y="-36836"/>
            <a:ext cx="1256928" cy="1242645"/>
          </a:xfrm>
          <a:prstGeom prst="rect">
            <a:avLst/>
          </a:prstGeom>
        </p:spPr>
      </p:pic>
      <p:sp>
        <p:nvSpPr>
          <p:cNvPr id="30" name="Footer Placeholder 3">
            <a:extLst>
              <a:ext uri="{FF2B5EF4-FFF2-40B4-BE49-F238E27FC236}">
                <a16:creationId xmlns:a16="http://schemas.microsoft.com/office/drawing/2014/main" id="{010D65CB-43CD-4C9D-BC02-54ADCE8C8046}"/>
              </a:ext>
            </a:extLst>
          </p:cNvPr>
          <p:cNvSpPr txBox="1">
            <a:spLocks/>
          </p:cNvSpPr>
          <p:nvPr/>
        </p:nvSpPr>
        <p:spPr>
          <a:xfrm>
            <a:off x="-24062" y="6375539"/>
            <a:ext cx="9168062" cy="501650"/>
          </a:xfrm>
          <a:prstGeom prst="rect">
            <a:avLst/>
          </a:prstGeom>
        </p:spPr>
        <p:txBody>
          <a:bodyPr vert="horz" lIns="91440" tIns="45720" rIns="91440" bIns="45720" rtlCol="0" anchor="ctr"/>
          <a:lstStyle>
            <a:defPPr>
              <a:defRPr lang="en-US"/>
            </a:defPPr>
            <a:lvl1pPr marL="0" algn="ctr" defTabSz="457200" rtl="0" eaLnBrk="1" latinLnBrk="0" hangingPunct="1">
              <a:defRPr sz="800" kern="1200">
                <a:solidFill>
                  <a:schemeClr val="tx1">
                    <a:tint val="75000"/>
                  </a:schemeClr>
                </a:solidFill>
                <a:latin typeface="Segoe Print"/>
                <a:ea typeface="+mn-ea"/>
                <a:cs typeface="Segoe Prin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118EBB"/>
                </a:solidFill>
              </a:rPr>
              <a:t>UNAUTHORIZED DISTRIBUTION OR DISCLOSURE OF THE INFORMATION IS STRICTLY PROHIBITED</a:t>
            </a:r>
          </a:p>
          <a:p>
            <a:endParaRPr lang="en-US" dirty="0"/>
          </a:p>
        </p:txBody>
      </p:sp>
      <p:sp>
        <p:nvSpPr>
          <p:cNvPr id="16" name="Rectangle 15">
            <a:extLst>
              <a:ext uri="{FF2B5EF4-FFF2-40B4-BE49-F238E27FC236}">
                <a16:creationId xmlns:a16="http://schemas.microsoft.com/office/drawing/2014/main" id="{6CFFE6D8-0407-46E2-8108-D74A93A2BD3F}"/>
              </a:ext>
            </a:extLst>
          </p:cNvPr>
          <p:cNvSpPr/>
          <p:nvPr/>
        </p:nvSpPr>
        <p:spPr>
          <a:xfrm>
            <a:off x="1565696" y="621322"/>
            <a:ext cx="6359105" cy="707886"/>
          </a:xfrm>
          <a:prstGeom prst="rect">
            <a:avLst/>
          </a:prstGeom>
        </p:spPr>
        <p:txBody>
          <a:bodyPr wrap="square">
            <a:spAutoFit/>
          </a:bodyPr>
          <a:lstStyle/>
          <a:p>
            <a:pPr algn="ctr"/>
            <a:r>
              <a:rPr lang="en-US" sz="4000" dirty="0">
                <a:solidFill>
                  <a:srgbClr val="118EBB"/>
                </a:solidFill>
                <a:latin typeface="Arial Rounded MT Bold" panose="020F0704030504030204" pitchFamily="34" charset="0"/>
              </a:rPr>
              <a:t>Fact is,</a:t>
            </a:r>
          </a:p>
        </p:txBody>
      </p:sp>
      <p:sp>
        <p:nvSpPr>
          <p:cNvPr id="17" name="TextBox 16">
            <a:extLst>
              <a:ext uri="{FF2B5EF4-FFF2-40B4-BE49-F238E27FC236}">
                <a16:creationId xmlns:a16="http://schemas.microsoft.com/office/drawing/2014/main" id="{5D08A8D1-29B8-4304-BB23-4E815A24BA91}"/>
              </a:ext>
            </a:extLst>
          </p:cNvPr>
          <p:cNvSpPr txBox="1"/>
          <p:nvPr/>
        </p:nvSpPr>
        <p:spPr>
          <a:xfrm>
            <a:off x="6561221" y="637637"/>
            <a:ext cx="433137" cy="246221"/>
          </a:xfrm>
          <a:prstGeom prst="rect">
            <a:avLst/>
          </a:prstGeom>
          <a:noFill/>
        </p:spPr>
        <p:txBody>
          <a:bodyPr wrap="square" rtlCol="0">
            <a:spAutoFit/>
          </a:bodyPr>
          <a:lstStyle/>
          <a:p>
            <a:endParaRPr lang="en-US" sz="1000" dirty="0">
              <a:solidFill>
                <a:srgbClr val="F39307"/>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0983C0EC-B7C7-40F2-92B2-1064FA5B131E}"/>
              </a:ext>
            </a:extLst>
          </p:cNvPr>
          <p:cNvSpPr txBox="1"/>
          <p:nvPr/>
        </p:nvSpPr>
        <p:spPr>
          <a:xfrm>
            <a:off x="381000" y="1435720"/>
            <a:ext cx="8406064" cy="4962256"/>
          </a:xfrm>
          <a:prstGeom prst="rect">
            <a:avLst/>
          </a:prstGeom>
          <a:noFill/>
        </p:spPr>
        <p:txBody>
          <a:bodyPr wrap="square" rtlCol="0">
            <a:spAutoFit/>
          </a:bodyPr>
          <a:lstStyle/>
          <a:p>
            <a:pPr lvl="0">
              <a:lnSpc>
                <a:spcPct val="150000"/>
              </a:lnSpc>
              <a:defRPr/>
            </a:pPr>
            <a:r>
              <a:rPr lang="en-US" sz="2800" dirty="0">
                <a:solidFill>
                  <a:srgbClr val="118EBB"/>
                </a:solidFill>
                <a:latin typeface="Arial Rounded MT Bold" panose="020F0704030504030204" pitchFamily="34" charset="0"/>
              </a:rPr>
              <a:t>Corporates are increasingly involved in strategies to improve workforce </a:t>
            </a:r>
            <a:r>
              <a:rPr lang="en-US" sz="4000" dirty="0">
                <a:solidFill>
                  <a:srgbClr val="D07E06"/>
                </a:solidFill>
                <a:latin typeface="Arial Rounded MT Bold" panose="020F0704030504030204" pitchFamily="34" charset="0"/>
              </a:rPr>
              <a:t>health</a:t>
            </a:r>
            <a:r>
              <a:rPr lang="en-US" sz="2800" dirty="0">
                <a:solidFill>
                  <a:srgbClr val="118EBB"/>
                </a:solidFill>
                <a:latin typeface="Arial Rounded MT Bold" panose="020F0704030504030204" pitchFamily="34" charset="0"/>
              </a:rPr>
              <a:t> and seek </a:t>
            </a:r>
            <a:r>
              <a:rPr lang="en-US" sz="4000" dirty="0">
                <a:solidFill>
                  <a:srgbClr val="D07E06"/>
                </a:solidFill>
                <a:latin typeface="Arial Rounded MT Bold" panose="020F0704030504030204" pitchFamily="34" charset="0"/>
              </a:rPr>
              <a:t>value</a:t>
            </a:r>
            <a:r>
              <a:rPr lang="en-US" sz="2800" dirty="0">
                <a:solidFill>
                  <a:srgbClr val="118EBB"/>
                </a:solidFill>
                <a:latin typeface="Arial Rounded MT Bold" panose="020F0704030504030204" pitchFamily="34" charset="0"/>
              </a:rPr>
              <a:t> in medical expenditure.  </a:t>
            </a:r>
          </a:p>
          <a:p>
            <a:pPr lvl="0">
              <a:lnSpc>
                <a:spcPct val="150000"/>
              </a:lnSpc>
              <a:defRPr/>
            </a:pPr>
            <a:r>
              <a:rPr lang="en-US" sz="2800" dirty="0">
                <a:solidFill>
                  <a:srgbClr val="118EBB"/>
                </a:solidFill>
                <a:latin typeface="Arial Rounded MT Bold" panose="020F0704030504030204" pitchFamily="34" charset="0"/>
              </a:rPr>
              <a:t>But the growing burden of health care </a:t>
            </a:r>
            <a:r>
              <a:rPr lang="en-US" sz="4000" dirty="0">
                <a:solidFill>
                  <a:srgbClr val="D07E06"/>
                </a:solidFill>
                <a:latin typeface="Arial Rounded MT Bold" panose="020F0704030504030204" pitchFamily="34" charset="0"/>
              </a:rPr>
              <a:t>costs</a:t>
            </a:r>
            <a:r>
              <a:rPr lang="en-US" sz="2800" dirty="0">
                <a:solidFill>
                  <a:srgbClr val="118EBB"/>
                </a:solidFill>
                <a:latin typeface="Arial Rounded MT Bold" panose="020F0704030504030204" pitchFamily="34" charset="0"/>
              </a:rPr>
              <a:t> on employers necessitates innovative solutions to demonstrate value and return on investment.  </a:t>
            </a:r>
          </a:p>
          <a:p>
            <a:pPr lvl="0">
              <a:lnSpc>
                <a:spcPct val="150000"/>
              </a:lnSpc>
              <a:defRPr/>
            </a:pPr>
            <a:endParaRPr lang="en-US" sz="800" dirty="0">
              <a:solidFill>
                <a:srgbClr val="118EBB"/>
              </a:solidFill>
              <a:latin typeface="Arial Rounded MT Bold" panose="020F0704030504030204" pitchFamily="34" charset="0"/>
            </a:endParaRPr>
          </a:p>
        </p:txBody>
      </p:sp>
    </p:spTree>
    <p:extLst>
      <p:ext uri="{BB962C8B-B14F-4D97-AF65-F5344CB8AC3E}">
        <p14:creationId xmlns:p14="http://schemas.microsoft.com/office/powerpoint/2010/main" val="130946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856504246.jpg"/>
          <p:cNvPicPr>
            <a:picLocks noChangeAspect="1"/>
          </p:cNvPicPr>
          <p:nvPr/>
        </p:nvPicPr>
        <p:blipFill rotWithShape="1">
          <a:blip r:embed="rId3">
            <a:alphaModFix amt="60000"/>
            <a:extLst>
              <a:ext uri="{28A0092B-C50C-407E-A947-70E740481C1C}">
                <a14:useLocalDpi xmlns:a14="http://schemas.microsoft.com/office/drawing/2010/main" val="0"/>
              </a:ext>
            </a:extLst>
          </a:blip>
          <a:srcRect l="4202" t="2482" r="14875" b="6389"/>
          <a:stretch/>
        </p:blipFill>
        <p:spPr>
          <a:xfrm>
            <a:off x="1" y="0"/>
            <a:ext cx="9144000" cy="6858001"/>
          </a:xfrm>
          <a:prstGeom prst="rect">
            <a:avLst/>
          </a:prstGeom>
        </p:spPr>
      </p:pic>
      <p:sp>
        <p:nvSpPr>
          <p:cNvPr id="2" name="Title 1"/>
          <p:cNvSpPr>
            <a:spLocks noGrp="1"/>
          </p:cNvSpPr>
          <p:nvPr>
            <p:ph type="title"/>
          </p:nvPr>
        </p:nvSpPr>
        <p:spPr>
          <a:xfrm>
            <a:off x="2067950" y="274638"/>
            <a:ext cx="6815293" cy="1143000"/>
          </a:xfrm>
        </p:spPr>
        <p:txBody>
          <a:bodyPr/>
          <a:lstStyle/>
          <a:p>
            <a:r>
              <a:rPr lang="en-US" dirty="0">
                <a:solidFill>
                  <a:srgbClr val="118EBB"/>
                </a:solidFill>
                <a:latin typeface="Arial Rounded MT Bold" panose="020F0704030504030204" pitchFamily="34" charset="0"/>
              </a:rPr>
              <a:t>Let’s Connect</a:t>
            </a:r>
          </a:p>
        </p:txBody>
      </p:sp>
      <p:sp>
        <p:nvSpPr>
          <p:cNvPr id="3" name="Content Placeholder 2"/>
          <p:cNvSpPr>
            <a:spLocks noGrp="1"/>
          </p:cNvSpPr>
          <p:nvPr>
            <p:ph idx="1"/>
          </p:nvPr>
        </p:nvSpPr>
        <p:spPr>
          <a:xfrm>
            <a:off x="1103810" y="3108960"/>
            <a:ext cx="5845630" cy="1701800"/>
          </a:xfrm>
        </p:spPr>
        <p:txBody>
          <a:bodyPr>
            <a:noAutofit/>
          </a:bodyPr>
          <a:lstStyle/>
          <a:p>
            <a:pPr marL="0" indent="0">
              <a:lnSpc>
                <a:spcPct val="150000"/>
              </a:lnSpc>
              <a:buNone/>
            </a:pPr>
            <a:r>
              <a:rPr lang="en-US" sz="3600" dirty="0">
                <a:solidFill>
                  <a:srgbClr val="D07E06"/>
                </a:solidFill>
                <a:latin typeface="Arial Rounded MT Bold" panose="020F0704030504030204" pitchFamily="34" charset="0"/>
                <a:cs typeface="Open Sans Light"/>
              </a:rPr>
              <a:t>Dr. Naila Khalaf</a:t>
            </a:r>
          </a:p>
          <a:p>
            <a:pPr marL="0" indent="0">
              <a:lnSpc>
                <a:spcPct val="150000"/>
              </a:lnSpc>
              <a:buNone/>
            </a:pPr>
            <a:r>
              <a:rPr lang="en-US" sz="3600" dirty="0">
                <a:solidFill>
                  <a:srgbClr val="118EBB"/>
                </a:solidFill>
                <a:latin typeface="Arial Rounded MT Bold" panose="020F0704030504030204" pitchFamily="34" charset="0"/>
                <a:cs typeface="Open Sans Light"/>
                <a:hlinkClick r:id="rId4">
                  <a:extLst>
                    <a:ext uri="{A12FA001-AC4F-418D-AE19-62706E023703}">
                      <ahyp:hlinkClr xmlns:ahyp="http://schemas.microsoft.com/office/drawing/2018/hyperlinkcolor" val="tx"/>
                    </a:ext>
                  </a:extLst>
                </a:hlinkClick>
              </a:rPr>
              <a:t>nkhalaf@prevworks.com</a:t>
            </a:r>
            <a:endParaRPr lang="en-US" sz="3600" dirty="0">
              <a:solidFill>
                <a:srgbClr val="118EBB"/>
              </a:solidFill>
              <a:latin typeface="Arial Rounded MT Bold" panose="020F0704030504030204" pitchFamily="34" charset="0"/>
              <a:cs typeface="Open Sans Light"/>
            </a:endParaRPr>
          </a:p>
          <a:p>
            <a:pPr marL="0" indent="0">
              <a:lnSpc>
                <a:spcPct val="150000"/>
              </a:lnSpc>
              <a:buNone/>
            </a:pPr>
            <a:r>
              <a:rPr lang="en-US" sz="3600" dirty="0">
                <a:solidFill>
                  <a:srgbClr val="118EBB"/>
                </a:solidFill>
                <a:latin typeface="Arial Rounded MT Bold" panose="020F0704030504030204" pitchFamily="34" charset="0"/>
                <a:cs typeface="Open Sans Light"/>
              </a:rPr>
              <a:t>PH:  213.446.1050</a:t>
            </a:r>
          </a:p>
        </p:txBody>
      </p:sp>
      <p:pic>
        <p:nvPicPr>
          <p:cNvPr id="6" name="Picture 5" descr="A close up of a logo&#10;&#10;Description automatically generated">
            <a:extLst>
              <a:ext uri="{FF2B5EF4-FFF2-40B4-BE49-F238E27FC236}">
                <a16:creationId xmlns:a16="http://schemas.microsoft.com/office/drawing/2014/main" id="{8D0E6EA5-8A5F-4EF0-8DF0-AA3CC77AC02C}"/>
              </a:ext>
            </a:extLst>
          </p:cNvPr>
          <p:cNvPicPr>
            <a:picLocks noChangeAspect="1"/>
          </p:cNvPicPr>
          <p:nvPr/>
        </p:nvPicPr>
        <p:blipFill>
          <a:blip r:embed="rId5"/>
          <a:stretch>
            <a:fillRect/>
          </a:stretch>
        </p:blipFill>
        <p:spPr>
          <a:xfrm>
            <a:off x="0" y="0"/>
            <a:ext cx="1256928" cy="1242645"/>
          </a:xfrm>
          <a:prstGeom prst="rect">
            <a:avLst/>
          </a:prstGeom>
        </p:spPr>
      </p:pic>
      <p:sp>
        <p:nvSpPr>
          <p:cNvPr id="4" name="Footer Placeholder 3">
            <a:extLst>
              <a:ext uri="{FF2B5EF4-FFF2-40B4-BE49-F238E27FC236}">
                <a16:creationId xmlns:a16="http://schemas.microsoft.com/office/drawing/2014/main" id="{59916CC6-9D32-4AD4-B163-8921E6499F12}"/>
              </a:ext>
            </a:extLst>
          </p:cNvPr>
          <p:cNvSpPr>
            <a:spLocks noGrp="1"/>
          </p:cNvSpPr>
          <p:nvPr>
            <p:ph type="ftr" sz="quarter" idx="11"/>
          </p:nvPr>
        </p:nvSpPr>
        <p:spPr/>
        <p:txBody>
          <a:bodyPr/>
          <a:lstStyle/>
          <a:p>
            <a:r>
              <a:rPr lang="en-US" dirty="0">
                <a:solidFill>
                  <a:srgbClr val="118EBB"/>
                </a:solidFill>
              </a:rPr>
              <a:t>UNAUTHORIZED DISTRIBUTION OR DISCLOSURE OF THE INFORMATION IS STRICTLY PROHIBITED</a:t>
            </a:r>
          </a:p>
          <a:p>
            <a:endParaRPr lang="en-US" dirty="0"/>
          </a:p>
        </p:txBody>
      </p:sp>
    </p:spTree>
    <p:extLst>
      <p:ext uri="{BB962C8B-B14F-4D97-AF65-F5344CB8AC3E}">
        <p14:creationId xmlns:p14="http://schemas.microsoft.com/office/powerpoint/2010/main" val="3594628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861895344_LDM.jpg">
            <a:extLst>
              <a:ext uri="{FF2B5EF4-FFF2-40B4-BE49-F238E27FC236}">
                <a16:creationId xmlns:a16="http://schemas.microsoft.com/office/drawing/2014/main" id="{89C0C4B3-64C3-42D3-9751-8CB653402A95}"/>
              </a:ext>
            </a:extLst>
          </p:cNvPr>
          <p:cNvPicPr>
            <a:picLocks noChangeAspect="1"/>
          </p:cNvPicPr>
          <p:nvPr/>
        </p:nvPicPr>
        <p:blipFill rotWithShape="1">
          <a:blip r:embed="rId3">
            <a:alphaModFix amt="78000"/>
            <a:extLst>
              <a:ext uri="{28A0092B-C50C-407E-A947-70E740481C1C}">
                <a14:useLocalDpi xmlns:a14="http://schemas.microsoft.com/office/drawing/2010/main" val="0"/>
              </a:ext>
            </a:extLst>
          </a:blip>
          <a:srcRect l="14874" t="7594" r="14600" b="7743"/>
          <a:stretch/>
        </p:blipFill>
        <p:spPr>
          <a:xfrm>
            <a:off x="1" y="2"/>
            <a:ext cx="9168062" cy="6877186"/>
          </a:xfrm>
          <a:prstGeom prst="rect">
            <a:avLst/>
          </a:prstGeom>
        </p:spPr>
      </p:pic>
      <p:sp>
        <p:nvSpPr>
          <p:cNvPr id="25" name="Rectangle 24">
            <a:extLst>
              <a:ext uri="{FF2B5EF4-FFF2-40B4-BE49-F238E27FC236}">
                <a16:creationId xmlns:a16="http://schemas.microsoft.com/office/drawing/2014/main" id="{B84B1097-05EC-4D0F-8589-1324E6A06E31}"/>
              </a:ext>
            </a:extLst>
          </p:cNvPr>
          <p:cNvSpPr/>
          <p:nvPr/>
        </p:nvSpPr>
        <p:spPr>
          <a:xfrm rot="10800000">
            <a:off x="-12030" y="4555"/>
            <a:ext cx="9143997" cy="6877190"/>
          </a:xfrm>
          <a:prstGeom prst="rect">
            <a:avLst/>
          </a:prstGeom>
          <a:gradFill>
            <a:gsLst>
              <a:gs pos="31000">
                <a:srgbClr val="FFFFFF">
                  <a:alpha val="87000"/>
                </a:srgbClr>
              </a:gs>
              <a:gs pos="100000">
                <a:srgbClr val="FFFFFF">
                  <a:alpha val="0"/>
                </a:srgbClr>
              </a:gs>
            </a:gsLst>
            <a:lin ang="108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descr="A close up of a logo&#10;&#10;Description automatically generated">
            <a:extLst>
              <a:ext uri="{FF2B5EF4-FFF2-40B4-BE49-F238E27FC236}">
                <a16:creationId xmlns:a16="http://schemas.microsoft.com/office/drawing/2014/main" id="{C64849D9-5AB1-49D9-A60A-F09F431C5DDD}"/>
              </a:ext>
            </a:extLst>
          </p:cNvPr>
          <p:cNvPicPr>
            <a:picLocks noChangeAspect="1"/>
          </p:cNvPicPr>
          <p:nvPr/>
        </p:nvPicPr>
        <p:blipFill>
          <a:blip r:embed="rId4"/>
          <a:stretch>
            <a:fillRect/>
          </a:stretch>
        </p:blipFill>
        <p:spPr>
          <a:xfrm>
            <a:off x="-37729" y="-1"/>
            <a:ext cx="1256928" cy="1242645"/>
          </a:xfrm>
          <a:prstGeom prst="rect">
            <a:avLst/>
          </a:prstGeom>
        </p:spPr>
      </p:pic>
      <p:sp>
        <p:nvSpPr>
          <p:cNvPr id="30" name="Footer Placeholder 3">
            <a:extLst>
              <a:ext uri="{FF2B5EF4-FFF2-40B4-BE49-F238E27FC236}">
                <a16:creationId xmlns:a16="http://schemas.microsoft.com/office/drawing/2014/main" id="{010D65CB-43CD-4C9D-BC02-54ADCE8C8046}"/>
              </a:ext>
            </a:extLst>
          </p:cNvPr>
          <p:cNvSpPr txBox="1">
            <a:spLocks/>
          </p:cNvSpPr>
          <p:nvPr/>
        </p:nvSpPr>
        <p:spPr>
          <a:xfrm>
            <a:off x="-24062" y="6375539"/>
            <a:ext cx="9168062" cy="501650"/>
          </a:xfrm>
          <a:prstGeom prst="rect">
            <a:avLst/>
          </a:prstGeom>
        </p:spPr>
        <p:txBody>
          <a:bodyPr vert="horz" lIns="91440" tIns="45720" rIns="91440" bIns="45720" rtlCol="0" anchor="ctr"/>
          <a:lstStyle>
            <a:defPPr>
              <a:defRPr lang="en-US"/>
            </a:defPPr>
            <a:lvl1pPr marL="0" algn="ctr" defTabSz="457200" rtl="0" eaLnBrk="1" latinLnBrk="0" hangingPunct="1">
              <a:defRPr sz="800" kern="1200">
                <a:solidFill>
                  <a:schemeClr val="tx1">
                    <a:tint val="75000"/>
                  </a:schemeClr>
                </a:solidFill>
                <a:latin typeface="Segoe Print"/>
                <a:ea typeface="+mn-ea"/>
                <a:cs typeface="Segoe Prin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118EBB"/>
                </a:solidFill>
              </a:rPr>
              <a:t>UNAUTHORIZED DISTRIBUTION OR DISCLOSURE OF THE INFORMATION IS STRICTLY PROHIBITED</a:t>
            </a:r>
          </a:p>
          <a:p>
            <a:endParaRPr lang="en-US" dirty="0"/>
          </a:p>
        </p:txBody>
      </p:sp>
      <p:sp>
        <p:nvSpPr>
          <p:cNvPr id="16" name="Rectangle 15">
            <a:extLst>
              <a:ext uri="{FF2B5EF4-FFF2-40B4-BE49-F238E27FC236}">
                <a16:creationId xmlns:a16="http://schemas.microsoft.com/office/drawing/2014/main" id="{6CFFE6D8-0407-46E2-8108-D74A93A2BD3F}"/>
              </a:ext>
            </a:extLst>
          </p:cNvPr>
          <p:cNvSpPr/>
          <p:nvPr/>
        </p:nvSpPr>
        <p:spPr>
          <a:xfrm>
            <a:off x="0" y="353028"/>
            <a:ext cx="8919411" cy="707886"/>
          </a:xfrm>
          <a:prstGeom prst="rect">
            <a:avLst/>
          </a:prstGeom>
        </p:spPr>
        <p:txBody>
          <a:bodyPr wrap="square">
            <a:spAutoFit/>
          </a:bodyPr>
          <a:lstStyle/>
          <a:p>
            <a:pPr algn="ctr"/>
            <a:r>
              <a:rPr lang="en-US" sz="4000" dirty="0">
                <a:solidFill>
                  <a:srgbClr val="118EBB"/>
                </a:solidFill>
                <a:latin typeface="Arial Rounded MT Bold" panose="020F0704030504030204" pitchFamily="34" charset="0"/>
              </a:rPr>
              <a:t>Problem Analysis</a:t>
            </a:r>
            <a:endParaRPr lang="en-US" sz="4000" dirty="0">
              <a:solidFill>
                <a:srgbClr val="118EBB"/>
              </a:solidFill>
            </a:endParaRPr>
          </a:p>
        </p:txBody>
      </p:sp>
      <p:sp>
        <p:nvSpPr>
          <p:cNvPr id="17" name="TextBox 16">
            <a:extLst>
              <a:ext uri="{FF2B5EF4-FFF2-40B4-BE49-F238E27FC236}">
                <a16:creationId xmlns:a16="http://schemas.microsoft.com/office/drawing/2014/main" id="{5D08A8D1-29B8-4304-BB23-4E815A24BA91}"/>
              </a:ext>
            </a:extLst>
          </p:cNvPr>
          <p:cNvSpPr txBox="1"/>
          <p:nvPr/>
        </p:nvSpPr>
        <p:spPr>
          <a:xfrm>
            <a:off x="6561221" y="637637"/>
            <a:ext cx="433137" cy="246221"/>
          </a:xfrm>
          <a:prstGeom prst="rect">
            <a:avLst/>
          </a:prstGeom>
          <a:noFill/>
        </p:spPr>
        <p:txBody>
          <a:bodyPr wrap="square" rtlCol="0">
            <a:spAutoFit/>
          </a:bodyPr>
          <a:lstStyle/>
          <a:p>
            <a:endParaRPr lang="en-US" sz="1000" dirty="0">
              <a:solidFill>
                <a:srgbClr val="F39307"/>
              </a:solidFill>
              <a:latin typeface="Arial Rounded MT Bold" panose="020F0704030504030204" pitchFamily="34" charset="0"/>
            </a:endParaRPr>
          </a:p>
        </p:txBody>
      </p:sp>
      <p:sp>
        <p:nvSpPr>
          <p:cNvPr id="8" name="Rectangle 7">
            <a:extLst>
              <a:ext uri="{FF2B5EF4-FFF2-40B4-BE49-F238E27FC236}">
                <a16:creationId xmlns:a16="http://schemas.microsoft.com/office/drawing/2014/main" id="{CCA8D1AA-5EC5-40F1-9945-39BB1455DCC7}"/>
              </a:ext>
            </a:extLst>
          </p:cNvPr>
          <p:cNvSpPr/>
          <p:nvPr/>
        </p:nvSpPr>
        <p:spPr>
          <a:xfrm>
            <a:off x="6561221" y="5434507"/>
            <a:ext cx="1605143" cy="8404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Lack of motivation</a:t>
            </a:r>
          </a:p>
        </p:txBody>
      </p:sp>
      <p:sp>
        <p:nvSpPr>
          <p:cNvPr id="9" name="Rectangle 8">
            <a:extLst>
              <a:ext uri="{FF2B5EF4-FFF2-40B4-BE49-F238E27FC236}">
                <a16:creationId xmlns:a16="http://schemas.microsoft.com/office/drawing/2014/main" id="{9A8F89A2-49B0-44F6-BD85-759220C21FDE}"/>
              </a:ext>
            </a:extLst>
          </p:cNvPr>
          <p:cNvSpPr/>
          <p:nvPr/>
        </p:nvSpPr>
        <p:spPr>
          <a:xfrm>
            <a:off x="3882189" y="5434507"/>
            <a:ext cx="2570868" cy="8404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Insufficient support services</a:t>
            </a:r>
          </a:p>
        </p:txBody>
      </p:sp>
      <p:sp>
        <p:nvSpPr>
          <p:cNvPr id="10" name="Arrow: Up 9">
            <a:extLst>
              <a:ext uri="{FF2B5EF4-FFF2-40B4-BE49-F238E27FC236}">
                <a16:creationId xmlns:a16="http://schemas.microsoft.com/office/drawing/2014/main" id="{9B5BC8A8-B76E-4C46-A355-652104D55068}"/>
              </a:ext>
            </a:extLst>
          </p:cNvPr>
          <p:cNvSpPr/>
          <p:nvPr/>
        </p:nvSpPr>
        <p:spPr>
          <a:xfrm>
            <a:off x="8410074" y="1748589"/>
            <a:ext cx="316832" cy="4475748"/>
          </a:xfrm>
          <a:prstGeom prst="upArrow">
            <a:avLst>
              <a:gd name="adj1" fmla="val 50000"/>
              <a:gd name="adj2" fmla="val 296429"/>
            </a:avLst>
          </a:prstGeom>
          <a:solidFill>
            <a:srgbClr val="D07E0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78A4BB-B4FD-4846-95C1-0CBFBAEDE37D}"/>
              </a:ext>
            </a:extLst>
          </p:cNvPr>
          <p:cNvSpPr/>
          <p:nvPr/>
        </p:nvSpPr>
        <p:spPr>
          <a:xfrm>
            <a:off x="5034853" y="3867331"/>
            <a:ext cx="2880798" cy="111532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dirty="0">
                <a:solidFill>
                  <a:srgbClr val="FFFFCC"/>
                </a:solidFill>
              </a:rPr>
              <a:t>Inadequate safety practices</a:t>
            </a:r>
          </a:p>
        </p:txBody>
      </p:sp>
      <p:sp>
        <p:nvSpPr>
          <p:cNvPr id="23" name="TextBox 22">
            <a:extLst>
              <a:ext uri="{FF2B5EF4-FFF2-40B4-BE49-F238E27FC236}">
                <a16:creationId xmlns:a16="http://schemas.microsoft.com/office/drawing/2014/main" id="{0ABC155C-25AF-438E-905E-60B09439C01A}"/>
              </a:ext>
            </a:extLst>
          </p:cNvPr>
          <p:cNvSpPr txBox="1"/>
          <p:nvPr/>
        </p:nvSpPr>
        <p:spPr>
          <a:xfrm>
            <a:off x="7853614" y="1291571"/>
            <a:ext cx="1429752" cy="369332"/>
          </a:xfrm>
          <a:prstGeom prst="rect">
            <a:avLst/>
          </a:prstGeom>
          <a:noFill/>
        </p:spPr>
        <p:txBody>
          <a:bodyPr wrap="square" rtlCol="0">
            <a:spAutoFit/>
          </a:bodyPr>
          <a:lstStyle/>
          <a:p>
            <a:r>
              <a:rPr lang="en-US" dirty="0">
                <a:latin typeface="Arial Black" panose="020B0A04020102020204" pitchFamily="34" charset="0"/>
              </a:rPr>
              <a:t>EFFECTS</a:t>
            </a:r>
          </a:p>
        </p:txBody>
      </p:sp>
      <p:sp>
        <p:nvSpPr>
          <p:cNvPr id="27" name="Rectangle 26">
            <a:extLst>
              <a:ext uri="{FF2B5EF4-FFF2-40B4-BE49-F238E27FC236}">
                <a16:creationId xmlns:a16="http://schemas.microsoft.com/office/drawing/2014/main" id="{6BE35F0F-3B8C-487D-AAEC-B7A0CBB6823B}"/>
              </a:ext>
            </a:extLst>
          </p:cNvPr>
          <p:cNvSpPr/>
          <p:nvPr/>
        </p:nvSpPr>
        <p:spPr>
          <a:xfrm>
            <a:off x="7915650" y="6356350"/>
            <a:ext cx="1228350" cy="369332"/>
          </a:xfrm>
          <a:prstGeom prst="rect">
            <a:avLst/>
          </a:prstGeom>
        </p:spPr>
        <p:txBody>
          <a:bodyPr wrap="none">
            <a:spAutoFit/>
          </a:bodyPr>
          <a:lstStyle/>
          <a:p>
            <a:r>
              <a:rPr lang="en-US" dirty="0">
                <a:latin typeface="Arial Black" panose="020B0A04020102020204" pitchFamily="34" charset="0"/>
              </a:rPr>
              <a:t>CAUSES</a:t>
            </a:r>
          </a:p>
        </p:txBody>
      </p:sp>
      <p:sp>
        <p:nvSpPr>
          <p:cNvPr id="4" name="TextBox 3">
            <a:extLst>
              <a:ext uri="{FF2B5EF4-FFF2-40B4-BE49-F238E27FC236}">
                <a16:creationId xmlns:a16="http://schemas.microsoft.com/office/drawing/2014/main" id="{B09E2B78-55E4-4255-AB72-6133C0E34DBF}"/>
              </a:ext>
            </a:extLst>
          </p:cNvPr>
          <p:cNvSpPr txBox="1"/>
          <p:nvPr/>
        </p:nvSpPr>
        <p:spPr>
          <a:xfrm>
            <a:off x="3244566" y="1374750"/>
            <a:ext cx="184731" cy="461665"/>
          </a:xfrm>
          <a:prstGeom prst="rect">
            <a:avLst/>
          </a:prstGeom>
          <a:noFill/>
        </p:spPr>
        <p:txBody>
          <a:bodyPr wrap="none" rtlCol="0">
            <a:spAutoFit/>
          </a:bodyPr>
          <a:lstStyle/>
          <a:p>
            <a:endParaRPr lang="en-US" sz="2400" b="1" dirty="0">
              <a:solidFill>
                <a:srgbClr val="F39307"/>
              </a:solidFill>
              <a:latin typeface="Arial Rounded MT Bold" panose="020F0704030504030204" pitchFamily="34" charset="0"/>
            </a:endParaRPr>
          </a:p>
        </p:txBody>
      </p:sp>
      <p:sp>
        <p:nvSpPr>
          <p:cNvPr id="5" name="Oval 4">
            <a:extLst>
              <a:ext uri="{FF2B5EF4-FFF2-40B4-BE49-F238E27FC236}">
                <a16:creationId xmlns:a16="http://schemas.microsoft.com/office/drawing/2014/main" id="{138D5DA7-B20B-4DAB-B3E6-44A20B0305F4}"/>
              </a:ext>
            </a:extLst>
          </p:cNvPr>
          <p:cNvSpPr/>
          <p:nvPr/>
        </p:nvSpPr>
        <p:spPr>
          <a:xfrm>
            <a:off x="1958387" y="1240440"/>
            <a:ext cx="4887361" cy="748120"/>
          </a:xfrm>
          <a:prstGeom prst="ellipse">
            <a:avLst/>
          </a:prstGeom>
          <a:solidFill>
            <a:srgbClr val="F9A72B"/>
          </a:solidFill>
        </p:spPr>
        <p:style>
          <a:lnRef idx="1">
            <a:schemeClr val="dk1"/>
          </a:lnRef>
          <a:fillRef idx="2">
            <a:schemeClr val="dk1"/>
          </a:fillRef>
          <a:effectRef idx="1">
            <a:schemeClr val="dk1"/>
          </a:effectRef>
          <a:fontRef idx="minor">
            <a:schemeClr val="dk1"/>
          </a:fontRef>
        </p:style>
        <p:txBody>
          <a:bodyPr rtlCol="0" anchor="ctr"/>
          <a:lstStyle/>
          <a:p>
            <a:pPr algn="ctr"/>
            <a:r>
              <a:rPr lang="en-US" sz="3600" b="1" dirty="0">
                <a:solidFill>
                  <a:srgbClr val="C00000"/>
                </a:solidFill>
                <a:latin typeface="Arial Rounded MT Bold" panose="020F0704030504030204" pitchFamily="34" charset="0"/>
              </a:rPr>
              <a:t>Higher Costs </a:t>
            </a:r>
          </a:p>
        </p:txBody>
      </p:sp>
      <p:sp>
        <p:nvSpPr>
          <p:cNvPr id="56" name="Rectangle 55">
            <a:extLst>
              <a:ext uri="{FF2B5EF4-FFF2-40B4-BE49-F238E27FC236}">
                <a16:creationId xmlns:a16="http://schemas.microsoft.com/office/drawing/2014/main" id="{39F402D2-ADA0-4A8C-B914-960088FE5CC2}"/>
              </a:ext>
            </a:extLst>
          </p:cNvPr>
          <p:cNvSpPr/>
          <p:nvPr/>
        </p:nvSpPr>
        <p:spPr>
          <a:xfrm>
            <a:off x="1314561" y="2088168"/>
            <a:ext cx="6290288" cy="12357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dirty="0">
              <a:solidFill>
                <a:srgbClr val="FFFFCC"/>
              </a:solidFill>
              <a:latin typeface="Arial Rounded MT Bold" panose="020F0704030504030204" pitchFamily="34" charset="0"/>
            </a:endParaRPr>
          </a:p>
          <a:p>
            <a:pPr algn="ctr"/>
            <a:r>
              <a:rPr lang="en-US" sz="3200" dirty="0">
                <a:solidFill>
                  <a:srgbClr val="FCCF8C"/>
                </a:solidFill>
                <a:latin typeface="Arial Rounded MT Bold" panose="020F0704030504030204" pitchFamily="34" charset="0"/>
              </a:rPr>
              <a:t>Unsustainable Medical Care</a:t>
            </a:r>
          </a:p>
          <a:p>
            <a:pPr algn="ctr"/>
            <a:r>
              <a:rPr lang="en-US" sz="3200" dirty="0">
                <a:solidFill>
                  <a:srgbClr val="FCCF8C"/>
                </a:solidFill>
                <a:latin typeface="Arial Rounded MT Bold" panose="020F0704030504030204" pitchFamily="34" charset="0"/>
              </a:rPr>
              <a:t>Decreased Productivity</a:t>
            </a:r>
          </a:p>
          <a:p>
            <a:pPr algn="ctr"/>
            <a:endParaRPr lang="en-US" sz="2800" dirty="0">
              <a:solidFill>
                <a:srgbClr val="FFFFCC"/>
              </a:solidFill>
              <a:latin typeface="Arial Rounded MT Bold" panose="020F0704030504030204" pitchFamily="34" charset="0"/>
            </a:endParaRPr>
          </a:p>
        </p:txBody>
      </p:sp>
      <p:sp>
        <p:nvSpPr>
          <p:cNvPr id="57" name="Rectangle 56">
            <a:extLst>
              <a:ext uri="{FF2B5EF4-FFF2-40B4-BE49-F238E27FC236}">
                <a16:creationId xmlns:a16="http://schemas.microsoft.com/office/drawing/2014/main" id="{310E11C1-DBAE-4FCD-81FF-995781CDC9C6}"/>
              </a:ext>
            </a:extLst>
          </p:cNvPr>
          <p:cNvSpPr/>
          <p:nvPr/>
        </p:nvSpPr>
        <p:spPr>
          <a:xfrm>
            <a:off x="913158" y="3867330"/>
            <a:ext cx="2880798" cy="111532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dirty="0">
                <a:solidFill>
                  <a:srgbClr val="FFFFCC"/>
                </a:solidFill>
              </a:rPr>
              <a:t>Increased risk for filing WC claims </a:t>
            </a:r>
          </a:p>
        </p:txBody>
      </p:sp>
      <p:sp>
        <p:nvSpPr>
          <p:cNvPr id="62" name="Rectangle 61">
            <a:extLst>
              <a:ext uri="{FF2B5EF4-FFF2-40B4-BE49-F238E27FC236}">
                <a16:creationId xmlns:a16="http://schemas.microsoft.com/office/drawing/2014/main" id="{28EF1081-4749-435D-91CA-5673508A53DD}"/>
              </a:ext>
            </a:extLst>
          </p:cNvPr>
          <p:cNvSpPr/>
          <p:nvPr/>
        </p:nvSpPr>
        <p:spPr>
          <a:xfrm>
            <a:off x="2282200" y="5435531"/>
            <a:ext cx="1491433" cy="8404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Health risks</a:t>
            </a:r>
          </a:p>
        </p:txBody>
      </p:sp>
      <p:sp>
        <p:nvSpPr>
          <p:cNvPr id="63" name="Rectangle 62">
            <a:extLst>
              <a:ext uri="{FF2B5EF4-FFF2-40B4-BE49-F238E27FC236}">
                <a16:creationId xmlns:a16="http://schemas.microsoft.com/office/drawing/2014/main" id="{AA9A2091-9059-46BB-B414-2BC3B7DB8EC1}"/>
              </a:ext>
            </a:extLst>
          </p:cNvPr>
          <p:cNvSpPr/>
          <p:nvPr/>
        </p:nvSpPr>
        <p:spPr>
          <a:xfrm>
            <a:off x="682603" y="5434507"/>
            <a:ext cx="1491433" cy="8404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t>Job demands </a:t>
            </a:r>
          </a:p>
        </p:txBody>
      </p:sp>
      <p:sp>
        <p:nvSpPr>
          <p:cNvPr id="31" name="Arrow: Left-Right-Up 30">
            <a:extLst>
              <a:ext uri="{FF2B5EF4-FFF2-40B4-BE49-F238E27FC236}">
                <a16:creationId xmlns:a16="http://schemas.microsoft.com/office/drawing/2014/main" id="{3D747C0E-708C-4564-B6C4-6F61187592C3}"/>
              </a:ext>
            </a:extLst>
          </p:cNvPr>
          <p:cNvSpPr/>
          <p:nvPr/>
        </p:nvSpPr>
        <p:spPr>
          <a:xfrm>
            <a:off x="3773633" y="3335105"/>
            <a:ext cx="1261221" cy="1512620"/>
          </a:xfrm>
          <a:prstGeom prst="leftRightUpArrow">
            <a:avLst/>
          </a:prstGeom>
          <a:solidFill>
            <a:srgbClr val="D07E06"/>
          </a:solidFill>
        </p:spPr>
        <p:style>
          <a:lnRef idx="1">
            <a:schemeClr val="accent1"/>
          </a:lnRef>
          <a:fillRef idx="1001">
            <a:schemeClr val="lt1"/>
          </a:fillRef>
          <a:effectRef idx="2">
            <a:schemeClr val="accent1"/>
          </a:effectRef>
          <a:fontRef idx="minor">
            <a:schemeClr val="lt1"/>
          </a:fontRef>
        </p:style>
        <p:txBody>
          <a:bodyPr rtlCol="0" anchor="ctr"/>
          <a:lstStyle/>
          <a:p>
            <a:pPr algn="ctr"/>
            <a:endParaRPr lang="en-US"/>
          </a:p>
        </p:txBody>
      </p:sp>
      <p:sp>
        <p:nvSpPr>
          <p:cNvPr id="77" name="Arrow: Up 76">
            <a:extLst>
              <a:ext uri="{FF2B5EF4-FFF2-40B4-BE49-F238E27FC236}">
                <a16:creationId xmlns:a16="http://schemas.microsoft.com/office/drawing/2014/main" id="{765B28BD-4B3F-4C96-BAE6-640475C2BE4D}"/>
              </a:ext>
            </a:extLst>
          </p:cNvPr>
          <p:cNvSpPr/>
          <p:nvPr/>
        </p:nvSpPr>
        <p:spPr>
          <a:xfrm>
            <a:off x="1334886" y="4970931"/>
            <a:ext cx="186865" cy="452879"/>
          </a:xfrm>
          <a:prstGeom prst="upArrow">
            <a:avLst/>
          </a:prstGeom>
          <a:solidFill>
            <a:srgbClr val="D07E0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Arrow: Up 77">
            <a:extLst>
              <a:ext uri="{FF2B5EF4-FFF2-40B4-BE49-F238E27FC236}">
                <a16:creationId xmlns:a16="http://schemas.microsoft.com/office/drawing/2014/main" id="{818E1EE0-3274-4F6A-B0BD-56E6190AC5DC}"/>
              </a:ext>
            </a:extLst>
          </p:cNvPr>
          <p:cNvSpPr/>
          <p:nvPr/>
        </p:nvSpPr>
        <p:spPr>
          <a:xfrm>
            <a:off x="2935705" y="4982652"/>
            <a:ext cx="186865" cy="452879"/>
          </a:xfrm>
          <a:prstGeom prst="upArrow">
            <a:avLst/>
          </a:prstGeom>
          <a:solidFill>
            <a:srgbClr val="D07E0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Arrow: Up 89">
            <a:extLst>
              <a:ext uri="{FF2B5EF4-FFF2-40B4-BE49-F238E27FC236}">
                <a16:creationId xmlns:a16="http://schemas.microsoft.com/office/drawing/2014/main" id="{74E22853-A33B-41D1-AAB4-89A6C7E3704A}"/>
              </a:ext>
            </a:extLst>
          </p:cNvPr>
          <p:cNvSpPr/>
          <p:nvPr/>
        </p:nvSpPr>
        <p:spPr>
          <a:xfrm>
            <a:off x="5285872" y="4972033"/>
            <a:ext cx="186865" cy="452879"/>
          </a:xfrm>
          <a:prstGeom prst="upArrow">
            <a:avLst/>
          </a:prstGeom>
          <a:solidFill>
            <a:srgbClr val="D07E0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Arrow: Up 90">
            <a:extLst>
              <a:ext uri="{FF2B5EF4-FFF2-40B4-BE49-F238E27FC236}">
                <a16:creationId xmlns:a16="http://schemas.microsoft.com/office/drawing/2014/main" id="{55E70F41-9F8F-4C99-B4FE-C43C3792273F}"/>
              </a:ext>
            </a:extLst>
          </p:cNvPr>
          <p:cNvSpPr/>
          <p:nvPr/>
        </p:nvSpPr>
        <p:spPr>
          <a:xfrm>
            <a:off x="7216593" y="4974132"/>
            <a:ext cx="186865" cy="452879"/>
          </a:xfrm>
          <a:prstGeom prst="upArrow">
            <a:avLst/>
          </a:prstGeom>
          <a:solidFill>
            <a:srgbClr val="D07E0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278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861895344_LDM.jpg">
            <a:extLst>
              <a:ext uri="{FF2B5EF4-FFF2-40B4-BE49-F238E27FC236}">
                <a16:creationId xmlns:a16="http://schemas.microsoft.com/office/drawing/2014/main" id="{89C0C4B3-64C3-42D3-9751-8CB653402A95}"/>
              </a:ext>
            </a:extLst>
          </p:cNvPr>
          <p:cNvPicPr>
            <a:picLocks noChangeAspect="1"/>
          </p:cNvPicPr>
          <p:nvPr/>
        </p:nvPicPr>
        <p:blipFill rotWithShape="1">
          <a:blip r:embed="rId3">
            <a:alphaModFix amt="78000"/>
            <a:extLst>
              <a:ext uri="{28A0092B-C50C-407E-A947-70E740481C1C}">
                <a14:useLocalDpi xmlns:a14="http://schemas.microsoft.com/office/drawing/2010/main" val="0"/>
              </a:ext>
            </a:extLst>
          </a:blip>
          <a:srcRect l="14874" t="7594" r="14600" b="7743"/>
          <a:stretch/>
        </p:blipFill>
        <p:spPr>
          <a:xfrm>
            <a:off x="1" y="2"/>
            <a:ext cx="9168062" cy="6877186"/>
          </a:xfrm>
          <a:prstGeom prst="rect">
            <a:avLst/>
          </a:prstGeom>
        </p:spPr>
      </p:pic>
      <p:sp>
        <p:nvSpPr>
          <p:cNvPr id="25" name="Rectangle 24">
            <a:extLst>
              <a:ext uri="{FF2B5EF4-FFF2-40B4-BE49-F238E27FC236}">
                <a16:creationId xmlns:a16="http://schemas.microsoft.com/office/drawing/2014/main" id="{B84B1097-05EC-4D0F-8589-1324E6A06E31}"/>
              </a:ext>
            </a:extLst>
          </p:cNvPr>
          <p:cNvSpPr/>
          <p:nvPr/>
        </p:nvSpPr>
        <p:spPr>
          <a:xfrm rot="10800000">
            <a:off x="-24064" y="-36836"/>
            <a:ext cx="9168061" cy="6894832"/>
          </a:xfrm>
          <a:prstGeom prst="rect">
            <a:avLst/>
          </a:prstGeom>
          <a:gradFill>
            <a:gsLst>
              <a:gs pos="31000">
                <a:srgbClr val="FFFFFF">
                  <a:alpha val="87000"/>
                </a:srgbClr>
              </a:gs>
              <a:gs pos="100000">
                <a:srgbClr val="FFFFFF">
                  <a:alpha val="0"/>
                </a:srgbClr>
              </a:gs>
            </a:gsLst>
            <a:lin ang="108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descr="A close up of a logo&#10;&#10;Description automatically generated">
            <a:extLst>
              <a:ext uri="{FF2B5EF4-FFF2-40B4-BE49-F238E27FC236}">
                <a16:creationId xmlns:a16="http://schemas.microsoft.com/office/drawing/2014/main" id="{C64849D9-5AB1-49D9-A60A-F09F431C5DDD}"/>
              </a:ext>
            </a:extLst>
          </p:cNvPr>
          <p:cNvPicPr>
            <a:picLocks noChangeAspect="1"/>
          </p:cNvPicPr>
          <p:nvPr/>
        </p:nvPicPr>
        <p:blipFill>
          <a:blip r:embed="rId4"/>
          <a:stretch>
            <a:fillRect/>
          </a:stretch>
        </p:blipFill>
        <p:spPr>
          <a:xfrm>
            <a:off x="-72187" y="-36836"/>
            <a:ext cx="1256928" cy="1242645"/>
          </a:xfrm>
          <a:prstGeom prst="rect">
            <a:avLst/>
          </a:prstGeom>
        </p:spPr>
      </p:pic>
      <p:sp>
        <p:nvSpPr>
          <p:cNvPr id="30" name="Footer Placeholder 3">
            <a:extLst>
              <a:ext uri="{FF2B5EF4-FFF2-40B4-BE49-F238E27FC236}">
                <a16:creationId xmlns:a16="http://schemas.microsoft.com/office/drawing/2014/main" id="{010D65CB-43CD-4C9D-BC02-54ADCE8C8046}"/>
              </a:ext>
            </a:extLst>
          </p:cNvPr>
          <p:cNvSpPr txBox="1">
            <a:spLocks/>
          </p:cNvSpPr>
          <p:nvPr/>
        </p:nvSpPr>
        <p:spPr>
          <a:xfrm>
            <a:off x="-24062" y="6375539"/>
            <a:ext cx="9168062" cy="501650"/>
          </a:xfrm>
          <a:prstGeom prst="rect">
            <a:avLst/>
          </a:prstGeom>
        </p:spPr>
        <p:txBody>
          <a:bodyPr vert="horz" lIns="91440" tIns="45720" rIns="91440" bIns="45720" rtlCol="0" anchor="ctr"/>
          <a:lstStyle>
            <a:defPPr>
              <a:defRPr lang="en-US"/>
            </a:defPPr>
            <a:lvl1pPr marL="0" algn="ctr" defTabSz="457200" rtl="0" eaLnBrk="1" latinLnBrk="0" hangingPunct="1">
              <a:defRPr sz="800" kern="1200">
                <a:solidFill>
                  <a:schemeClr val="tx1">
                    <a:tint val="75000"/>
                  </a:schemeClr>
                </a:solidFill>
                <a:latin typeface="Segoe Print"/>
                <a:ea typeface="+mn-ea"/>
                <a:cs typeface="Segoe Prin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118EBB"/>
                </a:solidFill>
              </a:rPr>
              <a:t>UNAUTHORIZED DISTRIBUTION OR DISCLOSURE OF THE INFORMATION IS STRICTLY PROHIBITED</a:t>
            </a:r>
          </a:p>
          <a:p>
            <a:endParaRPr lang="en-US" dirty="0"/>
          </a:p>
        </p:txBody>
      </p:sp>
      <p:sp>
        <p:nvSpPr>
          <p:cNvPr id="16" name="Rectangle 15">
            <a:extLst>
              <a:ext uri="{FF2B5EF4-FFF2-40B4-BE49-F238E27FC236}">
                <a16:creationId xmlns:a16="http://schemas.microsoft.com/office/drawing/2014/main" id="{6CFFE6D8-0407-46E2-8108-D74A93A2BD3F}"/>
              </a:ext>
            </a:extLst>
          </p:cNvPr>
          <p:cNvSpPr/>
          <p:nvPr/>
        </p:nvSpPr>
        <p:spPr>
          <a:xfrm>
            <a:off x="1357148" y="450726"/>
            <a:ext cx="7337672" cy="923330"/>
          </a:xfrm>
          <a:prstGeom prst="rect">
            <a:avLst/>
          </a:prstGeom>
        </p:spPr>
        <p:txBody>
          <a:bodyPr wrap="square">
            <a:spAutoFit/>
          </a:bodyPr>
          <a:lstStyle/>
          <a:p>
            <a:r>
              <a:rPr lang="en-US" sz="4000" dirty="0">
                <a:solidFill>
                  <a:srgbClr val="118EBB"/>
                </a:solidFill>
                <a:latin typeface="Arial Rounded MT Bold" panose="020F0704030504030204" pitchFamily="34" charset="0"/>
              </a:rPr>
              <a:t>What is </a:t>
            </a:r>
            <a:r>
              <a:rPr lang="en-US" sz="5400" dirty="0">
                <a:solidFill>
                  <a:srgbClr val="118EBB"/>
                </a:solidFill>
                <a:latin typeface="Arial Rounded MT Bold" panose="020F0704030504030204" pitchFamily="34" charset="0"/>
              </a:rPr>
              <a:t>Prev</a:t>
            </a:r>
            <a:r>
              <a:rPr lang="en-US" sz="5400" b="1" dirty="0">
                <a:solidFill>
                  <a:srgbClr val="F29D40"/>
                </a:solidFill>
                <a:latin typeface="Arial Rounded MT Bold" panose="020F0704030504030204" pitchFamily="34" charset="0"/>
              </a:rPr>
              <a:t>WORKS</a:t>
            </a:r>
            <a:r>
              <a:rPr lang="en-US" sz="5400" b="1" dirty="0">
                <a:solidFill>
                  <a:srgbClr val="F29D40"/>
                </a:solidFill>
                <a:latin typeface="Calibri" panose="020F0502020204030204" pitchFamily="34" charset="0"/>
                <a:cs typeface="Calibri" panose="020F0502020204030204" pitchFamily="34" charset="0"/>
              </a:rPr>
              <a:t>™</a:t>
            </a:r>
            <a:r>
              <a:rPr lang="en-US" sz="5400" dirty="0"/>
              <a:t> </a:t>
            </a:r>
            <a:r>
              <a:rPr lang="en-US" sz="5400" b="1" dirty="0">
                <a:solidFill>
                  <a:srgbClr val="118EBB"/>
                </a:solidFill>
                <a:latin typeface="Arial Rounded MT Bold" panose="020F0704030504030204" pitchFamily="34" charset="0"/>
              </a:rPr>
              <a:t>?</a:t>
            </a:r>
            <a:endParaRPr lang="en-US" sz="5400" dirty="0">
              <a:solidFill>
                <a:srgbClr val="118EBB"/>
              </a:solidFill>
            </a:endParaRPr>
          </a:p>
        </p:txBody>
      </p:sp>
      <p:sp>
        <p:nvSpPr>
          <p:cNvPr id="17" name="TextBox 16">
            <a:extLst>
              <a:ext uri="{FF2B5EF4-FFF2-40B4-BE49-F238E27FC236}">
                <a16:creationId xmlns:a16="http://schemas.microsoft.com/office/drawing/2014/main" id="{5D08A8D1-29B8-4304-BB23-4E815A24BA91}"/>
              </a:ext>
            </a:extLst>
          </p:cNvPr>
          <p:cNvSpPr txBox="1"/>
          <p:nvPr/>
        </p:nvSpPr>
        <p:spPr>
          <a:xfrm>
            <a:off x="6561221" y="637637"/>
            <a:ext cx="433137" cy="246221"/>
          </a:xfrm>
          <a:prstGeom prst="rect">
            <a:avLst/>
          </a:prstGeom>
          <a:noFill/>
        </p:spPr>
        <p:txBody>
          <a:bodyPr wrap="square" rtlCol="0">
            <a:spAutoFit/>
          </a:bodyPr>
          <a:lstStyle/>
          <a:p>
            <a:endParaRPr lang="en-US" sz="1000" dirty="0">
              <a:solidFill>
                <a:srgbClr val="F39307"/>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0983C0EC-B7C7-40F2-92B2-1064FA5B131E}"/>
              </a:ext>
            </a:extLst>
          </p:cNvPr>
          <p:cNvSpPr txBox="1"/>
          <p:nvPr/>
        </p:nvSpPr>
        <p:spPr>
          <a:xfrm>
            <a:off x="228598" y="1297226"/>
            <a:ext cx="8662736" cy="5478423"/>
          </a:xfrm>
          <a:prstGeom prst="rect">
            <a:avLst/>
          </a:prstGeom>
          <a:noFill/>
        </p:spPr>
        <p:txBody>
          <a:bodyPr wrap="square" rtlCol="0">
            <a:spAutoFit/>
          </a:bodyPr>
          <a:lstStyle/>
          <a:p>
            <a:pPr lvl="0" algn="ctr">
              <a:lnSpc>
                <a:spcPct val="150000"/>
              </a:lnSpc>
              <a:defRPr/>
            </a:pPr>
            <a:r>
              <a:rPr lang="en-US" sz="3600" u="sng" dirty="0">
                <a:solidFill>
                  <a:srgbClr val="118EBB"/>
                </a:solidFill>
                <a:latin typeface="Arial Rounded MT Bold" panose="020F0704030504030204" pitchFamily="34" charset="0"/>
              </a:rPr>
              <a:t>It is Corporate/Worker-Centered Occupational Health </a:t>
            </a:r>
            <a:r>
              <a:rPr lang="en-US" sz="3600" dirty="0">
                <a:solidFill>
                  <a:srgbClr val="118EBB"/>
                </a:solidFill>
                <a:latin typeface="Arial Rounded MT Bold" panose="020F0704030504030204" pitchFamily="34" charset="0"/>
              </a:rPr>
              <a:t>(</a:t>
            </a:r>
            <a:r>
              <a:rPr lang="en-US" sz="3600" dirty="0">
                <a:solidFill>
                  <a:srgbClr val="F39307"/>
                </a:solidFill>
                <a:latin typeface="Arial Rounded MT Bold" panose="020F0704030504030204" pitchFamily="34" charset="0"/>
              </a:rPr>
              <a:t>CWCOH</a:t>
            </a:r>
            <a:r>
              <a:rPr lang="en-US" sz="3600" dirty="0">
                <a:solidFill>
                  <a:srgbClr val="118EBB"/>
                </a:solidFill>
                <a:latin typeface="Arial Rounded MT Bold" panose="020F0704030504030204" pitchFamily="34" charset="0"/>
              </a:rPr>
              <a:t>) system</a:t>
            </a:r>
          </a:p>
          <a:p>
            <a:pPr lvl="0" algn="ctr">
              <a:lnSpc>
                <a:spcPct val="150000"/>
              </a:lnSpc>
              <a:defRPr/>
            </a:pPr>
            <a:endParaRPr lang="en-US" sz="800" dirty="0">
              <a:solidFill>
                <a:srgbClr val="118EBB"/>
              </a:solidFill>
              <a:latin typeface="Arial Rounded MT Bold" panose="020F0704030504030204" pitchFamily="34" charset="0"/>
            </a:endParaRPr>
          </a:p>
          <a:p>
            <a:pPr marL="571500" lvl="0" indent="-571500">
              <a:buFont typeface="Wingdings" panose="05000000000000000000" pitchFamily="2" charset="2"/>
              <a:buChar char="Ø"/>
              <a:defRPr/>
            </a:pPr>
            <a:r>
              <a:rPr lang="en-US" sz="2000" dirty="0">
                <a:solidFill>
                  <a:srgbClr val="118EBB"/>
                </a:solidFill>
                <a:latin typeface="Arial Rounded MT Bold" panose="020F0704030504030204" pitchFamily="34" charset="0"/>
              </a:rPr>
              <a:t> </a:t>
            </a:r>
            <a:r>
              <a:rPr lang="en-US" sz="2400" dirty="0">
                <a:solidFill>
                  <a:srgbClr val="118EBB"/>
                </a:solidFill>
                <a:latin typeface="Arial Rounded MT Bold" panose="020F0704030504030204" pitchFamily="34" charset="0"/>
              </a:rPr>
              <a:t>Combines </a:t>
            </a:r>
            <a:r>
              <a:rPr lang="en-US" sz="3600" dirty="0">
                <a:solidFill>
                  <a:srgbClr val="118EBB"/>
                </a:solidFill>
                <a:latin typeface="Arial Rounded MT Bold" panose="020F0704030504030204" pitchFamily="34" charset="0"/>
              </a:rPr>
              <a:t>mobile technology </a:t>
            </a:r>
            <a:r>
              <a:rPr lang="en-US" sz="2400" dirty="0">
                <a:solidFill>
                  <a:srgbClr val="118EBB"/>
                </a:solidFill>
                <a:latin typeface="Arial Rounded MT Bold" panose="020F0704030504030204" pitchFamily="34" charset="0"/>
              </a:rPr>
              <a:t>with </a:t>
            </a:r>
            <a:r>
              <a:rPr lang="en-US" sz="3600" dirty="0">
                <a:solidFill>
                  <a:srgbClr val="118EBB"/>
                </a:solidFill>
                <a:latin typeface="Arial Rounded MT Bold" panose="020F0704030504030204" pitchFamily="34" charset="0"/>
              </a:rPr>
              <a:t>clinic-based interventions</a:t>
            </a:r>
            <a:r>
              <a:rPr lang="en-US" sz="2400" dirty="0">
                <a:solidFill>
                  <a:srgbClr val="118EBB"/>
                </a:solidFill>
                <a:latin typeface="Arial Rounded MT Bold" panose="020F0704030504030204" pitchFamily="34" charset="0"/>
              </a:rPr>
              <a:t> to transform occupational medicine-focused practice into value-based care uniquely suited to serve both corporate and worker needs.</a:t>
            </a:r>
          </a:p>
          <a:p>
            <a:pPr lvl="0">
              <a:defRPr/>
            </a:pPr>
            <a:endParaRPr lang="en-US" sz="800" dirty="0">
              <a:solidFill>
                <a:srgbClr val="118EBB"/>
              </a:solidFill>
              <a:latin typeface="Arial Rounded MT Bold" panose="020F0704030504030204" pitchFamily="34" charset="0"/>
            </a:endParaRPr>
          </a:p>
          <a:p>
            <a:pPr marL="571500" lvl="0" indent="-571500">
              <a:buFont typeface="Wingdings" panose="05000000000000000000" pitchFamily="2" charset="2"/>
              <a:buChar char="Ø"/>
              <a:defRPr/>
            </a:pPr>
            <a:r>
              <a:rPr lang="en-US" sz="2400" dirty="0">
                <a:solidFill>
                  <a:srgbClr val="118EBB"/>
                </a:solidFill>
                <a:latin typeface="Arial Rounded MT Bold" panose="020F0704030504030204" pitchFamily="34" charset="0"/>
              </a:rPr>
              <a:t>Promotes wellness and prevention for workers and gives the power of lowering costs for corporates. </a:t>
            </a:r>
          </a:p>
          <a:p>
            <a:pPr lvl="0">
              <a:defRPr/>
            </a:pPr>
            <a:endParaRPr lang="en-US" sz="2400" dirty="0">
              <a:solidFill>
                <a:srgbClr val="118EBB"/>
              </a:solidFill>
              <a:latin typeface="Arial Rounded MT Bold" panose="020F0704030504030204" pitchFamily="34" charset="0"/>
            </a:endParaRPr>
          </a:p>
        </p:txBody>
      </p:sp>
    </p:spTree>
    <p:extLst>
      <p:ext uri="{BB962C8B-B14F-4D97-AF65-F5344CB8AC3E}">
        <p14:creationId xmlns:p14="http://schemas.microsoft.com/office/powerpoint/2010/main" val="325255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89543800.jpg"/>
          <p:cNvPicPr>
            <a:picLocks noChangeAspect="1"/>
          </p:cNvPicPr>
          <p:nvPr/>
        </p:nvPicPr>
        <p:blipFill rotWithShape="1">
          <a:blip r:embed="rId3">
            <a:extLst>
              <a:ext uri="{28A0092B-C50C-407E-A947-70E740481C1C}">
                <a14:useLocalDpi xmlns:a14="http://schemas.microsoft.com/office/drawing/2010/main" val="0"/>
              </a:ext>
            </a:extLst>
          </a:blip>
          <a:srcRect l="16471" t="2120" r="855" b="2746"/>
          <a:stretch/>
        </p:blipFill>
        <p:spPr>
          <a:xfrm>
            <a:off x="1" y="-19185"/>
            <a:ext cx="9144000" cy="7021696"/>
          </a:xfrm>
          <a:prstGeom prst="rect">
            <a:avLst/>
          </a:prstGeom>
        </p:spPr>
      </p:pic>
      <p:sp>
        <p:nvSpPr>
          <p:cNvPr id="5" name="Rectangle 4"/>
          <p:cNvSpPr/>
          <p:nvPr/>
        </p:nvSpPr>
        <p:spPr>
          <a:xfrm>
            <a:off x="0" y="-19185"/>
            <a:ext cx="9144001" cy="7021696"/>
          </a:xfrm>
          <a:prstGeom prst="rect">
            <a:avLst/>
          </a:prstGeom>
          <a:gradFill>
            <a:gsLst>
              <a:gs pos="31000">
                <a:srgbClr val="FFFFFF">
                  <a:alpha val="87000"/>
                </a:srgbClr>
              </a:gs>
              <a:gs pos="100000">
                <a:srgbClr val="FFFFFF">
                  <a:alpha val="0"/>
                </a:srgbClr>
              </a:gs>
            </a:gsLst>
            <a:lin ang="108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461454" y="274638"/>
            <a:ext cx="5548946" cy="1143000"/>
          </a:xfrm>
        </p:spPr>
        <p:txBody>
          <a:bodyPr>
            <a:normAutofit fontScale="90000"/>
          </a:bodyPr>
          <a:lstStyle/>
          <a:p>
            <a:br>
              <a:rPr lang="en-US" dirty="0">
                <a:solidFill>
                  <a:srgbClr val="118EBB"/>
                </a:solidFill>
                <a:latin typeface="Arial Rounded MT Bold" panose="020F0704030504030204" pitchFamily="34" charset="0"/>
              </a:rPr>
            </a:br>
            <a:r>
              <a:rPr lang="en-US" sz="4400" dirty="0">
                <a:solidFill>
                  <a:srgbClr val="118EBB"/>
                </a:solidFill>
                <a:latin typeface="Arial Rounded MT Bold" panose="020F0704030504030204" pitchFamily="34" charset="0"/>
              </a:rPr>
              <a:t>A Game Changer</a:t>
            </a:r>
            <a:br>
              <a:rPr lang="en-US" dirty="0">
                <a:solidFill>
                  <a:srgbClr val="118EBB"/>
                </a:solidFill>
              </a:rPr>
            </a:br>
            <a:endParaRPr lang="en-US" dirty="0"/>
          </a:p>
        </p:txBody>
      </p:sp>
      <p:sp>
        <p:nvSpPr>
          <p:cNvPr id="3" name="Content Placeholder 2"/>
          <p:cNvSpPr>
            <a:spLocks noGrp="1"/>
          </p:cNvSpPr>
          <p:nvPr>
            <p:ph idx="1"/>
          </p:nvPr>
        </p:nvSpPr>
        <p:spPr>
          <a:xfrm>
            <a:off x="3080084" y="1417638"/>
            <a:ext cx="5710990" cy="5288698"/>
          </a:xfrm>
        </p:spPr>
        <p:txBody>
          <a:bodyPr>
            <a:normAutofit fontScale="62500" lnSpcReduction="20000"/>
          </a:bodyPr>
          <a:lstStyle/>
          <a:p>
            <a:pPr marL="0" indent="0">
              <a:lnSpc>
                <a:spcPct val="150000"/>
              </a:lnSpc>
              <a:buNone/>
            </a:pPr>
            <a:r>
              <a:rPr lang="en-US" sz="3600" dirty="0">
                <a:solidFill>
                  <a:srgbClr val="118EBB"/>
                </a:solidFill>
                <a:latin typeface="Arial Rounded MT Bold" panose="020F0704030504030204" pitchFamily="34" charset="0"/>
              </a:rPr>
              <a:t>Prev</a:t>
            </a:r>
            <a:r>
              <a:rPr lang="en-US" sz="3600" dirty="0">
                <a:solidFill>
                  <a:srgbClr val="F39307"/>
                </a:solidFill>
                <a:latin typeface="Arial Rounded MT Bold" panose="020F0704030504030204" pitchFamily="34" charset="0"/>
              </a:rPr>
              <a:t>WORKS</a:t>
            </a:r>
            <a:r>
              <a:rPr lang="en-US" sz="3600" dirty="0">
                <a:solidFill>
                  <a:srgbClr val="F39307"/>
                </a:solidFill>
                <a:latin typeface="Calibri" panose="020F0502020204030204" pitchFamily="34" charset="0"/>
                <a:cs typeface="Calibri" panose="020F0502020204030204" pitchFamily="34" charset="0"/>
              </a:rPr>
              <a:t>™</a:t>
            </a:r>
            <a:r>
              <a:rPr lang="en-US" sz="3600" dirty="0">
                <a:solidFill>
                  <a:srgbClr val="118EBB"/>
                </a:solidFill>
                <a:latin typeface="Arial Rounded MT Bold" panose="020F0704030504030204" pitchFamily="34" charset="0"/>
              </a:rPr>
              <a:t> interactive scalable technologies use data and analytics to:</a:t>
            </a:r>
          </a:p>
          <a:p>
            <a:pPr marL="0" indent="0">
              <a:lnSpc>
                <a:spcPct val="150000"/>
              </a:lnSpc>
              <a:buNone/>
            </a:pPr>
            <a:endParaRPr lang="en-US" sz="1300" dirty="0">
              <a:solidFill>
                <a:srgbClr val="118EBB"/>
              </a:solidFill>
              <a:latin typeface="Arial Rounded MT Bold" panose="020F0704030504030204" pitchFamily="34" charset="0"/>
            </a:endParaRPr>
          </a:p>
          <a:p>
            <a:pPr marL="0" indent="0">
              <a:lnSpc>
                <a:spcPct val="150000"/>
              </a:lnSpc>
              <a:buNone/>
            </a:pPr>
            <a:r>
              <a:rPr lang="en-US" sz="3200" dirty="0">
                <a:solidFill>
                  <a:srgbClr val="D07E06"/>
                </a:solidFill>
                <a:latin typeface="Arial Rounded MT Bold" panose="020F0704030504030204" pitchFamily="34" charset="0"/>
              </a:rPr>
              <a:t>A. </a:t>
            </a:r>
            <a:r>
              <a:rPr lang="en-US" sz="3200" dirty="0">
                <a:solidFill>
                  <a:srgbClr val="118EBB"/>
                </a:solidFill>
                <a:latin typeface="Arial Rounded MT Bold" panose="020F0704030504030204" pitchFamily="34" charset="0"/>
              </a:rPr>
              <a:t>Enhance risk management using   </a:t>
            </a:r>
          </a:p>
          <a:p>
            <a:pPr marL="0" indent="0">
              <a:lnSpc>
                <a:spcPct val="150000"/>
              </a:lnSpc>
              <a:buNone/>
            </a:pPr>
            <a:r>
              <a:rPr lang="en-US" sz="3200" dirty="0">
                <a:solidFill>
                  <a:srgbClr val="118EBB"/>
                </a:solidFill>
                <a:latin typeface="Arial Rounded MT Bold" panose="020F0704030504030204" pitchFamily="34" charset="0"/>
              </a:rPr>
              <a:t>     proprietary work-demand Risk      </a:t>
            </a:r>
          </a:p>
          <a:p>
            <a:pPr marL="0" indent="0">
              <a:lnSpc>
                <a:spcPct val="150000"/>
              </a:lnSpc>
              <a:buNone/>
            </a:pPr>
            <a:r>
              <a:rPr lang="en-US" sz="3200" dirty="0">
                <a:solidFill>
                  <a:srgbClr val="118EBB"/>
                </a:solidFill>
                <a:latin typeface="Arial Rounded MT Bold" panose="020F0704030504030204" pitchFamily="34" charset="0"/>
              </a:rPr>
              <a:t>     Calculator.</a:t>
            </a:r>
          </a:p>
          <a:p>
            <a:pPr marL="0" indent="0">
              <a:lnSpc>
                <a:spcPct val="150000"/>
              </a:lnSpc>
              <a:buNone/>
            </a:pPr>
            <a:r>
              <a:rPr lang="en-US" sz="3200" dirty="0">
                <a:solidFill>
                  <a:srgbClr val="D07E06"/>
                </a:solidFill>
                <a:latin typeface="Arial Rounded MT Bold" panose="020F0704030504030204" pitchFamily="34" charset="0"/>
              </a:rPr>
              <a:t>B. </a:t>
            </a:r>
            <a:r>
              <a:rPr lang="en-US" sz="3200" dirty="0">
                <a:solidFill>
                  <a:srgbClr val="118EBB"/>
                </a:solidFill>
                <a:latin typeface="Arial Rounded MT Bold" panose="020F0704030504030204" pitchFamily="34" charset="0"/>
              </a:rPr>
              <a:t>Promote industry-tailored and reliable      </a:t>
            </a:r>
          </a:p>
          <a:p>
            <a:pPr marL="0" indent="0">
              <a:lnSpc>
                <a:spcPct val="150000"/>
              </a:lnSpc>
              <a:buNone/>
            </a:pPr>
            <a:r>
              <a:rPr lang="en-US" sz="3200" dirty="0">
                <a:solidFill>
                  <a:srgbClr val="118EBB"/>
                </a:solidFill>
                <a:latin typeface="Arial Rounded MT Bold" panose="020F0704030504030204" pitchFamily="34" charset="0"/>
              </a:rPr>
              <a:t>     preventive practices.</a:t>
            </a:r>
            <a:endParaRPr lang="en-US" sz="3200" b="1" dirty="0">
              <a:solidFill>
                <a:srgbClr val="00006E"/>
              </a:solidFill>
              <a:latin typeface="Open Sans"/>
              <a:cs typeface="Open Sans"/>
            </a:endParaRPr>
          </a:p>
          <a:p>
            <a:pPr marL="0" indent="0">
              <a:lnSpc>
                <a:spcPct val="150000"/>
              </a:lnSpc>
              <a:buNone/>
            </a:pPr>
            <a:r>
              <a:rPr lang="en-US" sz="3200" dirty="0">
                <a:solidFill>
                  <a:srgbClr val="D07E06"/>
                </a:solidFill>
                <a:latin typeface="Arial Rounded MT Bold" panose="020F0704030504030204" pitchFamily="34" charset="0"/>
              </a:rPr>
              <a:t>C. </a:t>
            </a:r>
            <a:r>
              <a:rPr lang="en-US" sz="3200" dirty="0">
                <a:solidFill>
                  <a:srgbClr val="118EBB"/>
                </a:solidFill>
                <a:latin typeface="Arial Rounded MT Bold" panose="020F0704030504030204" pitchFamily="34" charset="0"/>
              </a:rPr>
              <a:t>Reduce administrative burden.</a:t>
            </a:r>
          </a:p>
          <a:p>
            <a:pPr marL="0" indent="0">
              <a:lnSpc>
                <a:spcPct val="150000"/>
              </a:lnSpc>
              <a:buNone/>
            </a:pPr>
            <a:r>
              <a:rPr lang="en-US" sz="3200" dirty="0">
                <a:solidFill>
                  <a:srgbClr val="D07E06"/>
                </a:solidFill>
                <a:latin typeface="Arial Rounded MT Bold" panose="020F0704030504030204" pitchFamily="34" charset="0"/>
              </a:rPr>
              <a:t>D. </a:t>
            </a:r>
            <a:r>
              <a:rPr lang="en-US" sz="3200" dirty="0">
                <a:solidFill>
                  <a:srgbClr val="118EBB"/>
                </a:solidFill>
                <a:latin typeface="Arial Rounded MT Bold" panose="020F0704030504030204" pitchFamily="34" charset="0"/>
              </a:rPr>
              <a:t>Navigate worker’s comp claims in   </a:t>
            </a:r>
          </a:p>
          <a:p>
            <a:pPr marL="0" indent="0">
              <a:lnSpc>
                <a:spcPct val="150000"/>
              </a:lnSpc>
              <a:buNone/>
            </a:pPr>
            <a:r>
              <a:rPr lang="en-US" sz="3200" dirty="0">
                <a:solidFill>
                  <a:srgbClr val="118EBB"/>
                </a:solidFill>
                <a:latin typeface="Arial Rounded MT Bold" panose="020F0704030504030204" pitchFamily="34" charset="0"/>
              </a:rPr>
              <a:t>     timely manner. </a:t>
            </a:r>
          </a:p>
        </p:txBody>
      </p:sp>
      <p:pic>
        <p:nvPicPr>
          <p:cNvPr id="6" name="Picture 5" descr="A close up of a logo&#10;&#10;Description automatically generated">
            <a:extLst>
              <a:ext uri="{FF2B5EF4-FFF2-40B4-BE49-F238E27FC236}">
                <a16:creationId xmlns:a16="http://schemas.microsoft.com/office/drawing/2014/main" id="{C2FB02CA-975F-49E9-8EF9-C3E1C2287A74}"/>
              </a:ext>
            </a:extLst>
          </p:cNvPr>
          <p:cNvPicPr>
            <a:picLocks noChangeAspect="1"/>
          </p:cNvPicPr>
          <p:nvPr/>
        </p:nvPicPr>
        <p:blipFill>
          <a:blip r:embed="rId4"/>
          <a:stretch>
            <a:fillRect/>
          </a:stretch>
        </p:blipFill>
        <p:spPr>
          <a:xfrm>
            <a:off x="0" y="0"/>
            <a:ext cx="1256928" cy="1242645"/>
          </a:xfrm>
          <a:prstGeom prst="rect">
            <a:avLst/>
          </a:prstGeom>
        </p:spPr>
      </p:pic>
      <p:sp>
        <p:nvSpPr>
          <p:cNvPr id="7" name="Footer Placeholder 6">
            <a:extLst>
              <a:ext uri="{FF2B5EF4-FFF2-40B4-BE49-F238E27FC236}">
                <a16:creationId xmlns:a16="http://schemas.microsoft.com/office/drawing/2014/main" id="{AA3F9691-B094-409E-920A-71DA63206A58}"/>
              </a:ext>
            </a:extLst>
          </p:cNvPr>
          <p:cNvSpPr>
            <a:spLocks noGrp="1"/>
          </p:cNvSpPr>
          <p:nvPr>
            <p:ph type="ftr" sz="quarter" idx="11"/>
          </p:nvPr>
        </p:nvSpPr>
        <p:spPr>
          <a:xfrm>
            <a:off x="0" y="6531343"/>
            <a:ext cx="9238580" cy="471168"/>
          </a:xfrm>
        </p:spPr>
        <p:txBody>
          <a:bodyPr/>
          <a:lstStyle/>
          <a:p>
            <a:endParaRPr lang="en-US" dirty="0">
              <a:solidFill>
                <a:srgbClr val="118EBB"/>
              </a:solidFill>
            </a:endParaRPr>
          </a:p>
          <a:p>
            <a:r>
              <a:rPr lang="en-US" dirty="0">
                <a:solidFill>
                  <a:srgbClr val="118EBB"/>
                </a:solidFill>
              </a:rPr>
              <a:t>UNAUTHORIZED DISTRIBUTION OR DISCLOSURE OF THE INFORMATION IS STRICTLY PROHIBITED</a:t>
            </a:r>
          </a:p>
          <a:p>
            <a:endParaRPr lang="en-US" dirty="0"/>
          </a:p>
        </p:txBody>
      </p:sp>
    </p:spTree>
    <p:extLst>
      <p:ext uri="{BB962C8B-B14F-4D97-AF65-F5344CB8AC3E}">
        <p14:creationId xmlns:p14="http://schemas.microsoft.com/office/powerpoint/2010/main" val="222667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ettyImages-820904284_LDM.jpg"/>
          <p:cNvPicPr>
            <a:picLocks noChangeAspect="1"/>
          </p:cNvPicPr>
          <p:nvPr/>
        </p:nvPicPr>
        <p:blipFill rotWithShape="1">
          <a:blip r:embed="rId3">
            <a:alphaModFix amt="30000"/>
            <a:extLst>
              <a:ext uri="{28A0092B-C50C-407E-A947-70E740481C1C}">
                <a14:useLocalDpi xmlns:a14="http://schemas.microsoft.com/office/drawing/2010/main" val="0"/>
              </a:ext>
            </a:extLst>
          </a:blip>
          <a:srcRect l="6050" t="18704" r="38862" b="11942"/>
          <a:stretch/>
        </p:blipFill>
        <p:spPr>
          <a:xfrm>
            <a:off x="3493827" y="0"/>
            <a:ext cx="5650173" cy="6858000"/>
          </a:xfrm>
          <a:prstGeom prst="rect">
            <a:avLst/>
          </a:prstGeom>
        </p:spPr>
      </p:pic>
      <p:pic>
        <p:nvPicPr>
          <p:cNvPr id="15" name="Picture 14" descr="GettyImages-820904284_LDM.jpg">
            <a:extLst>
              <a:ext uri="{FF2B5EF4-FFF2-40B4-BE49-F238E27FC236}">
                <a16:creationId xmlns:a16="http://schemas.microsoft.com/office/drawing/2014/main" id="{F3B0DA01-5ABC-4745-8D0F-ED57EDCB90FC}"/>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l="6050" t="18704" r="38862" b="11942"/>
          <a:stretch/>
        </p:blipFill>
        <p:spPr>
          <a:xfrm>
            <a:off x="1" y="0"/>
            <a:ext cx="6305266" cy="6858000"/>
          </a:xfrm>
          <a:prstGeom prst="rect">
            <a:avLst/>
          </a:prstGeom>
        </p:spPr>
      </p:pic>
      <p:sp>
        <p:nvSpPr>
          <p:cNvPr id="6" name="Title 1">
            <a:extLst>
              <a:ext uri="{FF2B5EF4-FFF2-40B4-BE49-F238E27FC236}">
                <a16:creationId xmlns:a16="http://schemas.microsoft.com/office/drawing/2014/main" id="{6978A33D-8CF3-4C5A-AF63-4999F3CF8ABC}"/>
              </a:ext>
            </a:extLst>
          </p:cNvPr>
          <p:cNvSpPr>
            <a:spLocks noGrp="1"/>
          </p:cNvSpPr>
          <p:nvPr>
            <p:ph type="title"/>
          </p:nvPr>
        </p:nvSpPr>
        <p:spPr>
          <a:xfrm>
            <a:off x="1461453" y="298860"/>
            <a:ext cx="7423239" cy="1143000"/>
          </a:xfrm>
        </p:spPr>
        <p:txBody>
          <a:bodyPr>
            <a:normAutofit fontScale="90000"/>
          </a:bodyPr>
          <a:lstStyle/>
          <a:p>
            <a:br>
              <a:rPr lang="en-US" dirty="0">
                <a:solidFill>
                  <a:srgbClr val="118EBB"/>
                </a:solidFill>
                <a:latin typeface="Arial Rounded MT Bold" panose="020F0704030504030204" pitchFamily="34" charset="0"/>
              </a:rPr>
            </a:br>
            <a:r>
              <a:rPr lang="en-US" sz="4400" dirty="0">
                <a:solidFill>
                  <a:srgbClr val="118EBB"/>
                </a:solidFill>
                <a:latin typeface="Arial Rounded MT Bold" panose="020F0704030504030204" pitchFamily="34" charset="0"/>
                <a:cs typeface="Calibri" panose="020F0502020204030204" pitchFamily="34" charset="0"/>
              </a:rPr>
              <a:t>Centralizing Analytics</a:t>
            </a:r>
            <a:br>
              <a:rPr lang="en-US" dirty="0">
                <a:solidFill>
                  <a:srgbClr val="118EBB"/>
                </a:solidFill>
              </a:rPr>
            </a:br>
            <a:endParaRPr lang="en-US" dirty="0"/>
          </a:p>
        </p:txBody>
      </p:sp>
      <p:sp>
        <p:nvSpPr>
          <p:cNvPr id="7" name="Footer Placeholder 6">
            <a:extLst>
              <a:ext uri="{FF2B5EF4-FFF2-40B4-BE49-F238E27FC236}">
                <a16:creationId xmlns:a16="http://schemas.microsoft.com/office/drawing/2014/main" id="{C1CAB80A-CCCC-4616-85D7-837CEA092E8A}"/>
              </a:ext>
            </a:extLst>
          </p:cNvPr>
          <p:cNvSpPr>
            <a:spLocks noGrp="1"/>
          </p:cNvSpPr>
          <p:nvPr>
            <p:ph type="ftr" sz="quarter" idx="11"/>
          </p:nvPr>
        </p:nvSpPr>
        <p:spPr>
          <a:xfrm>
            <a:off x="-1" y="6342642"/>
            <a:ext cx="9144000" cy="597719"/>
          </a:xfrm>
        </p:spPr>
        <p:txBody>
          <a:bodyPr/>
          <a:lstStyle/>
          <a:p>
            <a:endParaRPr lang="en-US" dirty="0">
              <a:solidFill>
                <a:srgbClr val="118EBB"/>
              </a:solidFill>
            </a:endParaRPr>
          </a:p>
          <a:p>
            <a:r>
              <a:rPr lang="en-US" dirty="0">
                <a:solidFill>
                  <a:srgbClr val="118EBB"/>
                </a:solidFill>
              </a:rPr>
              <a:t>UNAUTHORIZED DISTRIBUTION OR DISCLOSURE OF THE INFORMATION IS STRICTLY PROHIBITED</a:t>
            </a:r>
          </a:p>
          <a:p>
            <a:endParaRPr lang="en-US" dirty="0"/>
          </a:p>
        </p:txBody>
      </p:sp>
      <p:sp>
        <p:nvSpPr>
          <p:cNvPr id="8" name="Content Placeholder 2">
            <a:extLst>
              <a:ext uri="{FF2B5EF4-FFF2-40B4-BE49-F238E27FC236}">
                <a16:creationId xmlns:a16="http://schemas.microsoft.com/office/drawing/2014/main" id="{FBC5B891-151B-4073-92F6-AF061A32611D}"/>
              </a:ext>
            </a:extLst>
          </p:cNvPr>
          <p:cNvSpPr>
            <a:spLocks noGrp="1"/>
          </p:cNvSpPr>
          <p:nvPr>
            <p:ph idx="1"/>
          </p:nvPr>
        </p:nvSpPr>
        <p:spPr>
          <a:xfrm>
            <a:off x="477672" y="1357620"/>
            <a:ext cx="8313402" cy="4993968"/>
          </a:xfrm>
        </p:spPr>
        <p:txBody>
          <a:bodyPr>
            <a:normAutofit/>
          </a:bodyPr>
          <a:lstStyle/>
          <a:p>
            <a:pPr marL="0" indent="0">
              <a:lnSpc>
                <a:spcPct val="150000"/>
              </a:lnSpc>
              <a:buNone/>
            </a:pPr>
            <a:r>
              <a:rPr lang="en-US" sz="3600" dirty="0">
                <a:solidFill>
                  <a:srgbClr val="118EBB"/>
                </a:solidFill>
                <a:latin typeface="Arial Rounded MT Bold" panose="020F0704030504030204" pitchFamily="34" charset="0"/>
              </a:rPr>
              <a:t>Prev</a:t>
            </a:r>
            <a:r>
              <a:rPr lang="en-US" sz="3600" dirty="0">
                <a:solidFill>
                  <a:srgbClr val="F39307"/>
                </a:solidFill>
                <a:latin typeface="Arial Rounded MT Bold" panose="020F0704030504030204" pitchFamily="34" charset="0"/>
              </a:rPr>
              <a:t>WORKS</a:t>
            </a:r>
            <a:r>
              <a:rPr lang="en-US" sz="3600" dirty="0">
                <a:solidFill>
                  <a:srgbClr val="F39307"/>
                </a:solidFill>
                <a:latin typeface="Calibri" panose="020F0502020204030204" pitchFamily="34" charset="0"/>
                <a:cs typeface="Calibri" panose="020F0502020204030204" pitchFamily="34" charset="0"/>
              </a:rPr>
              <a:t>™ </a:t>
            </a:r>
            <a:r>
              <a:rPr lang="en-US" sz="2400" dirty="0">
                <a:solidFill>
                  <a:srgbClr val="118EBB"/>
                </a:solidFill>
                <a:latin typeface="Arial Rounded MT Bold" panose="020F0704030504030204" pitchFamily="34" charset="0"/>
                <a:cs typeface="Calibri" panose="020F0502020204030204" pitchFamily="34" charset="0"/>
              </a:rPr>
              <a:t>dual Corporate/Worker proprietary platforms are created to build data-driven value-oriented architecture for cognitive computing.  Using industry-specific data to anticipate and prepare for future occupational health events: </a:t>
            </a:r>
            <a:endParaRPr lang="en-US" sz="2400" b="1" dirty="0">
              <a:solidFill>
                <a:srgbClr val="00006E"/>
              </a:solidFill>
              <a:latin typeface="Open Sans"/>
              <a:cs typeface="Open Sans"/>
            </a:endParaRPr>
          </a:p>
        </p:txBody>
      </p:sp>
      <p:graphicFrame>
        <p:nvGraphicFramePr>
          <p:cNvPr id="2" name="Diagram 1">
            <a:extLst>
              <a:ext uri="{FF2B5EF4-FFF2-40B4-BE49-F238E27FC236}">
                <a16:creationId xmlns:a16="http://schemas.microsoft.com/office/drawing/2014/main" id="{665A7B11-F1C5-478C-9796-2005C1454FA2}"/>
              </a:ext>
            </a:extLst>
          </p:cNvPr>
          <p:cNvGraphicFramePr/>
          <p:nvPr>
            <p:extLst>
              <p:ext uri="{D42A27DB-BD31-4B8C-83A1-F6EECF244321}">
                <p14:modId xmlns:p14="http://schemas.microsoft.com/office/powerpoint/2010/main" val="693052813"/>
              </p:ext>
            </p:extLst>
          </p:nvPr>
        </p:nvGraphicFramePr>
        <p:xfrm>
          <a:off x="352926" y="4572000"/>
          <a:ext cx="8176926" cy="17795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Picture 15" descr="A close up of a logo&#10;&#10;Description automatically generated">
            <a:extLst>
              <a:ext uri="{FF2B5EF4-FFF2-40B4-BE49-F238E27FC236}">
                <a16:creationId xmlns:a16="http://schemas.microsoft.com/office/drawing/2014/main" id="{F2F2105F-647F-4954-8964-900B05EA238B}"/>
              </a:ext>
            </a:extLst>
          </p:cNvPr>
          <p:cNvPicPr>
            <a:picLocks noChangeAspect="1"/>
          </p:cNvPicPr>
          <p:nvPr/>
        </p:nvPicPr>
        <p:blipFill>
          <a:blip r:embed="rId9"/>
          <a:stretch>
            <a:fillRect/>
          </a:stretch>
        </p:blipFill>
        <p:spPr>
          <a:xfrm>
            <a:off x="0" y="0"/>
            <a:ext cx="1256928" cy="1242645"/>
          </a:xfrm>
          <a:prstGeom prst="rect">
            <a:avLst/>
          </a:prstGeom>
        </p:spPr>
      </p:pic>
    </p:spTree>
    <p:extLst>
      <p:ext uri="{BB962C8B-B14F-4D97-AF65-F5344CB8AC3E}">
        <p14:creationId xmlns:p14="http://schemas.microsoft.com/office/powerpoint/2010/main" val="1023109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20819798.jpg">
            <a:extLst>
              <a:ext uri="{FF2B5EF4-FFF2-40B4-BE49-F238E27FC236}">
                <a16:creationId xmlns:a16="http://schemas.microsoft.com/office/drawing/2014/main" id="{B159DBC0-39B7-4701-A4C4-D8F3F0DDA146}"/>
              </a:ext>
            </a:extLst>
          </p:cNvPr>
          <p:cNvPicPr>
            <a:picLocks noChangeAspect="1"/>
          </p:cNvPicPr>
          <p:nvPr/>
        </p:nvPicPr>
        <p:blipFill rotWithShape="1">
          <a:blip r:embed="rId2">
            <a:alphaModFix amt="22000"/>
            <a:extLst>
              <a:ext uri="{28A0092B-C50C-407E-A947-70E740481C1C}">
                <a14:useLocalDpi xmlns:a14="http://schemas.microsoft.com/office/drawing/2010/main" val="0"/>
              </a:ext>
            </a:extLst>
          </a:blip>
          <a:srcRect l="20994" t="6186" r="1522" b="6593"/>
          <a:stretch/>
        </p:blipFill>
        <p:spPr>
          <a:xfrm>
            <a:off x="0" y="0"/>
            <a:ext cx="9144000" cy="6858000"/>
          </a:xfrm>
          <a:prstGeom prst="rect">
            <a:avLst/>
          </a:prstGeom>
        </p:spPr>
      </p:pic>
      <p:pic>
        <p:nvPicPr>
          <p:cNvPr id="4" name="Picture 3" descr="A close up of a logo&#10;&#10;Description automatically generated">
            <a:extLst>
              <a:ext uri="{FF2B5EF4-FFF2-40B4-BE49-F238E27FC236}">
                <a16:creationId xmlns:a16="http://schemas.microsoft.com/office/drawing/2014/main" id="{DDC9322A-F7D3-4C54-9980-067064201F9B}"/>
              </a:ext>
            </a:extLst>
          </p:cNvPr>
          <p:cNvPicPr>
            <a:picLocks noChangeAspect="1"/>
          </p:cNvPicPr>
          <p:nvPr/>
        </p:nvPicPr>
        <p:blipFill>
          <a:blip r:embed="rId3"/>
          <a:stretch>
            <a:fillRect/>
          </a:stretch>
        </p:blipFill>
        <p:spPr>
          <a:xfrm>
            <a:off x="0" y="0"/>
            <a:ext cx="1256928" cy="1242645"/>
          </a:xfrm>
          <a:prstGeom prst="rect">
            <a:avLst/>
          </a:prstGeom>
        </p:spPr>
      </p:pic>
      <p:sp>
        <p:nvSpPr>
          <p:cNvPr id="5" name="Title 1">
            <a:extLst>
              <a:ext uri="{FF2B5EF4-FFF2-40B4-BE49-F238E27FC236}">
                <a16:creationId xmlns:a16="http://schemas.microsoft.com/office/drawing/2014/main" id="{31664826-671F-42E0-8DEC-2B3307B3D2C1}"/>
              </a:ext>
            </a:extLst>
          </p:cNvPr>
          <p:cNvSpPr txBox="1">
            <a:spLocks/>
          </p:cNvSpPr>
          <p:nvPr/>
        </p:nvSpPr>
        <p:spPr>
          <a:xfrm>
            <a:off x="1501254" y="272956"/>
            <a:ext cx="7642746" cy="1242644"/>
          </a:xfrm>
          <a:prstGeom prst="rect">
            <a:avLst/>
          </a:prstGeom>
        </p:spPr>
        <p:txBody>
          <a:bodyPr>
            <a:normAutofit fontScale="52500" lnSpcReduction="20000"/>
          </a:bodyPr>
          <a:lstStyle>
            <a:lvl1pPr algn="l" defTabSz="457200" rtl="0" eaLnBrk="1" latinLnBrk="0" hangingPunct="1">
              <a:spcBef>
                <a:spcPct val="0"/>
              </a:spcBef>
              <a:buNone/>
              <a:defRPr sz="4000" b="0" i="0" kern="1200" cap="none">
                <a:solidFill>
                  <a:schemeClr val="tx1"/>
                </a:solidFill>
                <a:latin typeface="Open Sans"/>
                <a:ea typeface="+mj-ea"/>
                <a:cs typeface="Futura Book"/>
              </a:defRPr>
            </a:lvl1pPr>
          </a:lstStyle>
          <a:p>
            <a:endParaRPr lang="en-US" sz="4400" dirty="0">
              <a:solidFill>
                <a:srgbClr val="118EBB"/>
              </a:solidFill>
              <a:latin typeface="Arial Rounded MT Bold" panose="020F0704030504030204" pitchFamily="34" charset="0"/>
              <a:cs typeface="Calibri" panose="020F0502020204030204" pitchFamily="34" charset="0"/>
            </a:endParaRPr>
          </a:p>
          <a:p>
            <a:r>
              <a:rPr lang="en-US" sz="7600" dirty="0">
                <a:solidFill>
                  <a:srgbClr val="118EBB"/>
                </a:solidFill>
                <a:latin typeface="Arial Rounded MT Bold" panose="020F0704030504030204" pitchFamily="34" charset="0"/>
                <a:cs typeface="Calibri" panose="020F0502020204030204" pitchFamily="34" charset="0"/>
              </a:rPr>
              <a:t>Risk Adjustment</a:t>
            </a:r>
            <a:br>
              <a:rPr lang="en-US" dirty="0">
                <a:solidFill>
                  <a:srgbClr val="118EBB"/>
                </a:solidFill>
              </a:rPr>
            </a:br>
            <a:endParaRPr lang="en-US" dirty="0"/>
          </a:p>
        </p:txBody>
      </p:sp>
      <p:sp>
        <p:nvSpPr>
          <p:cNvPr id="6" name="Footer Placeholder 6">
            <a:extLst>
              <a:ext uri="{FF2B5EF4-FFF2-40B4-BE49-F238E27FC236}">
                <a16:creationId xmlns:a16="http://schemas.microsoft.com/office/drawing/2014/main" id="{1C687090-F5C6-4F84-881F-120B5C70816E}"/>
              </a:ext>
            </a:extLst>
          </p:cNvPr>
          <p:cNvSpPr txBox="1">
            <a:spLocks/>
          </p:cNvSpPr>
          <p:nvPr/>
        </p:nvSpPr>
        <p:spPr>
          <a:xfrm>
            <a:off x="0" y="6260281"/>
            <a:ext cx="9144000" cy="597719"/>
          </a:xfrm>
          <a:prstGeom prst="rect">
            <a:avLst/>
          </a:prstGeom>
        </p:spPr>
        <p:txBody>
          <a:bodyPr vert="horz" lIns="91440" tIns="45720" rIns="91440" bIns="45720" rtlCol="0" anchor="ctr"/>
          <a:lstStyle>
            <a:defPPr>
              <a:defRPr lang="en-US"/>
            </a:defPPr>
            <a:lvl1pPr marL="0" algn="ctr" defTabSz="457200" rtl="0" eaLnBrk="1" latinLnBrk="0" hangingPunct="1">
              <a:defRPr sz="800" kern="1200">
                <a:solidFill>
                  <a:schemeClr val="tx1">
                    <a:tint val="75000"/>
                  </a:schemeClr>
                </a:solidFill>
                <a:latin typeface="Segoe Print"/>
                <a:ea typeface="+mn-ea"/>
                <a:cs typeface="Segoe Prin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rgbClr val="118EBB"/>
              </a:solidFill>
            </a:endParaRPr>
          </a:p>
          <a:p>
            <a:r>
              <a:rPr lang="en-US" dirty="0">
                <a:solidFill>
                  <a:srgbClr val="118EBB"/>
                </a:solidFill>
              </a:rPr>
              <a:t>UNAUTHORIZED DISTRIBUTION OR DISCLOSURE OF THE INFORMATION IS STRICTLY PROHIBITED</a:t>
            </a:r>
          </a:p>
          <a:p>
            <a:endParaRPr lang="en-US" dirty="0"/>
          </a:p>
        </p:txBody>
      </p:sp>
      <p:sp>
        <p:nvSpPr>
          <p:cNvPr id="7" name="Content Placeholder 2">
            <a:extLst>
              <a:ext uri="{FF2B5EF4-FFF2-40B4-BE49-F238E27FC236}">
                <a16:creationId xmlns:a16="http://schemas.microsoft.com/office/drawing/2014/main" id="{E9945FD2-4476-4E36-83B7-216C964CA180}"/>
              </a:ext>
            </a:extLst>
          </p:cNvPr>
          <p:cNvSpPr txBox="1">
            <a:spLocks/>
          </p:cNvSpPr>
          <p:nvPr/>
        </p:nvSpPr>
        <p:spPr>
          <a:xfrm>
            <a:off x="395785" y="1366174"/>
            <a:ext cx="8215952" cy="5017636"/>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2800" b="0" i="0" kern="1200">
                <a:solidFill>
                  <a:schemeClr val="tx1"/>
                </a:solidFill>
                <a:latin typeface="Open Sans Light"/>
                <a:ea typeface="+mn-ea"/>
                <a:cs typeface="L Futura Light"/>
              </a:defRPr>
            </a:lvl1pPr>
            <a:lvl2pPr marL="742950" indent="-285750" algn="l" defTabSz="457200" rtl="0" eaLnBrk="1" latinLnBrk="0" hangingPunct="1">
              <a:spcBef>
                <a:spcPct val="20000"/>
              </a:spcBef>
              <a:buFont typeface="Arial"/>
              <a:buChar char="–"/>
              <a:defRPr sz="2400" b="0" i="0" kern="1200">
                <a:solidFill>
                  <a:schemeClr val="tx1"/>
                </a:solidFill>
                <a:latin typeface="Open Sans Light"/>
                <a:ea typeface="+mn-ea"/>
                <a:cs typeface="L Futura Light"/>
              </a:defRPr>
            </a:lvl2pPr>
            <a:lvl3pPr marL="1143000" indent="-228600" algn="l" defTabSz="457200" rtl="0" eaLnBrk="1" latinLnBrk="0" hangingPunct="1">
              <a:spcBef>
                <a:spcPct val="20000"/>
              </a:spcBef>
              <a:buFont typeface="Arial"/>
              <a:buChar char="•"/>
              <a:defRPr sz="2000" b="0" i="0" kern="1200">
                <a:solidFill>
                  <a:schemeClr val="tx1"/>
                </a:solidFill>
                <a:latin typeface="Open Sans Light"/>
                <a:ea typeface="+mn-ea"/>
                <a:cs typeface="L Futura Light"/>
              </a:defRPr>
            </a:lvl3pPr>
            <a:lvl4pPr marL="16002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4pPr>
            <a:lvl5pPr marL="20574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r>
              <a:rPr lang="en-US" sz="4600" dirty="0">
                <a:solidFill>
                  <a:srgbClr val="118EBB"/>
                </a:solidFill>
                <a:latin typeface="Arial Rounded MT Bold" panose="020F0704030504030204" pitchFamily="34" charset="0"/>
              </a:rPr>
              <a:t>Prev</a:t>
            </a:r>
            <a:r>
              <a:rPr lang="en-US" sz="4600" dirty="0">
                <a:solidFill>
                  <a:srgbClr val="F39307"/>
                </a:solidFill>
                <a:latin typeface="Arial Rounded MT Bold" panose="020F0704030504030204" pitchFamily="34" charset="0"/>
              </a:rPr>
              <a:t>WORKS</a:t>
            </a:r>
            <a:r>
              <a:rPr lang="en-US" sz="4600" dirty="0">
                <a:solidFill>
                  <a:srgbClr val="F39307"/>
                </a:solidFill>
                <a:latin typeface="Calibri" panose="020F0502020204030204" pitchFamily="34" charset="0"/>
                <a:cs typeface="Calibri" panose="020F0502020204030204" pitchFamily="34" charset="0"/>
              </a:rPr>
              <a:t>™ </a:t>
            </a:r>
            <a:r>
              <a:rPr lang="en-US" dirty="0">
                <a:solidFill>
                  <a:srgbClr val="118EBB"/>
                </a:solidFill>
                <a:latin typeface="Arial Rounded MT Bold" panose="020F0704030504030204" pitchFamily="34" charset="0"/>
                <a:cs typeface="Calibri" panose="020F0502020204030204" pitchFamily="34" charset="0"/>
              </a:rPr>
              <a:t>anonymization algorithms are unique in delivering </a:t>
            </a:r>
            <a:r>
              <a:rPr lang="en-US" sz="4200" dirty="0">
                <a:solidFill>
                  <a:srgbClr val="118EBB"/>
                </a:solidFill>
                <a:latin typeface="Arial Rounded MT Bold" panose="020F0704030504030204" pitchFamily="34" charset="0"/>
                <a:cs typeface="Calibri" panose="020F0502020204030204" pitchFamily="34" charset="0"/>
              </a:rPr>
              <a:t>predictive and prescriptive</a:t>
            </a:r>
            <a:r>
              <a:rPr lang="en-US" sz="3900" dirty="0">
                <a:solidFill>
                  <a:srgbClr val="118EBB"/>
                </a:solidFill>
                <a:latin typeface="Arial Rounded MT Bold" panose="020F0704030504030204" pitchFamily="34" charset="0"/>
                <a:cs typeface="Calibri" panose="020F0502020204030204" pitchFamily="34" charset="0"/>
              </a:rPr>
              <a:t> </a:t>
            </a:r>
            <a:r>
              <a:rPr lang="en-US" dirty="0">
                <a:solidFill>
                  <a:srgbClr val="118EBB"/>
                </a:solidFill>
                <a:latin typeface="Arial Rounded MT Bold" panose="020F0704030504030204" pitchFamily="34" charset="0"/>
                <a:cs typeface="Calibri" panose="020F0502020204030204" pitchFamily="34" charset="0"/>
              </a:rPr>
              <a:t>analysis for segmenting risk and communicating data-driven insights to achieve precision medicine, predict outcomes and identify the most appropriate interventions to improve wellness and safety in </a:t>
            </a:r>
            <a:r>
              <a:rPr lang="en-US" sz="3900" dirty="0">
                <a:solidFill>
                  <a:srgbClr val="118EBB"/>
                </a:solidFill>
                <a:latin typeface="Arial Rounded MT Bold" panose="020F0704030504030204" pitchFamily="34" charset="0"/>
                <a:cs typeface="Calibri" panose="020F0502020204030204" pitchFamily="34" charset="0"/>
              </a:rPr>
              <a:t>pre-injury </a:t>
            </a:r>
            <a:r>
              <a:rPr lang="en-US" dirty="0">
                <a:solidFill>
                  <a:srgbClr val="118EBB"/>
                </a:solidFill>
                <a:latin typeface="Arial Rounded MT Bold" panose="020F0704030504030204" pitchFamily="34" charset="0"/>
                <a:cs typeface="Calibri" panose="020F0502020204030204" pitchFamily="34" charset="0"/>
              </a:rPr>
              <a:t>care, efficiency and quality in </a:t>
            </a:r>
            <a:r>
              <a:rPr lang="en-US" sz="3900" dirty="0">
                <a:solidFill>
                  <a:srgbClr val="118EBB"/>
                </a:solidFill>
                <a:latin typeface="Arial Rounded MT Bold" panose="020F0704030504030204" pitchFamily="34" charset="0"/>
                <a:cs typeface="Calibri" panose="020F0502020204030204" pitchFamily="34" charset="0"/>
              </a:rPr>
              <a:t>post-injury </a:t>
            </a:r>
            <a:r>
              <a:rPr lang="en-US" dirty="0">
                <a:solidFill>
                  <a:srgbClr val="118EBB"/>
                </a:solidFill>
                <a:latin typeface="Arial Rounded MT Bold" panose="020F0704030504030204" pitchFamily="34" charset="0"/>
                <a:cs typeface="Calibri" panose="020F0502020204030204" pitchFamily="34" charset="0"/>
              </a:rPr>
              <a:t>management.</a:t>
            </a:r>
            <a:endParaRPr lang="en-US" b="1" dirty="0">
              <a:solidFill>
                <a:srgbClr val="00006E"/>
              </a:solidFill>
              <a:latin typeface="Arial Rounded MT Bold" panose="020F0704030504030204" pitchFamily="34" charset="0"/>
              <a:cs typeface="Open Sans"/>
            </a:endParaRPr>
          </a:p>
        </p:txBody>
      </p:sp>
    </p:spTree>
    <p:extLst>
      <p:ext uri="{BB962C8B-B14F-4D97-AF65-F5344CB8AC3E}">
        <p14:creationId xmlns:p14="http://schemas.microsoft.com/office/powerpoint/2010/main" val="573490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ttyImages-472729948_LDM.jpg"/>
          <p:cNvPicPr>
            <a:picLocks noChangeAspect="1"/>
          </p:cNvPicPr>
          <p:nvPr/>
        </p:nvPicPr>
        <p:blipFill>
          <a:blip r:embed="rId3">
            <a:alphaModFix amt="49000"/>
            <a:extLst>
              <a:ext uri="{28A0092B-C50C-407E-A947-70E740481C1C}">
                <a14:useLocalDpi xmlns:a14="http://schemas.microsoft.com/office/drawing/2010/main" val="0"/>
              </a:ext>
            </a:extLst>
          </a:blip>
          <a:stretch>
            <a:fillRect/>
          </a:stretch>
        </p:blipFill>
        <p:spPr>
          <a:xfrm>
            <a:off x="1" y="1"/>
            <a:ext cx="9144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C4A6DA3C-ACFD-4B29-81E3-D9E208D4E12D}"/>
              </a:ext>
            </a:extLst>
          </p:cNvPr>
          <p:cNvPicPr>
            <a:picLocks noChangeAspect="1"/>
          </p:cNvPicPr>
          <p:nvPr/>
        </p:nvPicPr>
        <p:blipFill>
          <a:blip r:embed="rId4"/>
          <a:stretch>
            <a:fillRect/>
          </a:stretch>
        </p:blipFill>
        <p:spPr>
          <a:xfrm>
            <a:off x="0" y="0"/>
            <a:ext cx="1256928" cy="1242645"/>
          </a:xfrm>
          <a:prstGeom prst="rect">
            <a:avLst/>
          </a:prstGeom>
        </p:spPr>
      </p:pic>
      <p:sp>
        <p:nvSpPr>
          <p:cNvPr id="4" name="Title 1">
            <a:extLst>
              <a:ext uri="{FF2B5EF4-FFF2-40B4-BE49-F238E27FC236}">
                <a16:creationId xmlns:a16="http://schemas.microsoft.com/office/drawing/2014/main" id="{F2856ED2-D928-4F97-8001-A12763909DCE}"/>
              </a:ext>
            </a:extLst>
          </p:cNvPr>
          <p:cNvSpPr txBox="1">
            <a:spLocks/>
          </p:cNvSpPr>
          <p:nvPr/>
        </p:nvSpPr>
        <p:spPr>
          <a:xfrm>
            <a:off x="1501254" y="272956"/>
            <a:ext cx="7642746" cy="1242644"/>
          </a:xfrm>
          <a:prstGeom prst="rect">
            <a:avLst/>
          </a:prstGeom>
        </p:spPr>
        <p:txBody>
          <a:bodyPr>
            <a:normAutofit fontScale="52500" lnSpcReduction="20000"/>
          </a:bodyPr>
          <a:lstStyle>
            <a:lvl1pPr algn="l" defTabSz="457200" rtl="0" eaLnBrk="1" latinLnBrk="0" hangingPunct="1">
              <a:spcBef>
                <a:spcPct val="0"/>
              </a:spcBef>
              <a:buNone/>
              <a:defRPr sz="4000" b="0" i="0" kern="1200" cap="none">
                <a:solidFill>
                  <a:schemeClr val="tx1"/>
                </a:solidFill>
                <a:latin typeface="Open Sans"/>
                <a:ea typeface="+mj-ea"/>
                <a:cs typeface="Futura Book"/>
              </a:defRPr>
            </a:lvl1pPr>
          </a:lstStyle>
          <a:p>
            <a:endParaRPr lang="en-US" sz="4400" dirty="0">
              <a:solidFill>
                <a:srgbClr val="118EBB"/>
              </a:solidFill>
              <a:latin typeface="Arial Rounded MT Bold" panose="020F0704030504030204" pitchFamily="34" charset="0"/>
              <a:cs typeface="Calibri" panose="020F0502020204030204" pitchFamily="34" charset="0"/>
            </a:endParaRPr>
          </a:p>
          <a:p>
            <a:r>
              <a:rPr lang="en-US" sz="7600" dirty="0">
                <a:solidFill>
                  <a:srgbClr val="118EBB"/>
                </a:solidFill>
                <a:latin typeface="Arial Rounded MT Bold" panose="020F0704030504030204" pitchFamily="34" charset="0"/>
                <a:cs typeface="Calibri" panose="020F0502020204030204" pitchFamily="34" charset="0"/>
              </a:rPr>
              <a:t>Instant Intake Process</a:t>
            </a:r>
            <a:br>
              <a:rPr lang="en-US" dirty="0">
                <a:solidFill>
                  <a:srgbClr val="118EBB"/>
                </a:solidFill>
              </a:rPr>
            </a:br>
            <a:endParaRPr lang="en-US" dirty="0"/>
          </a:p>
        </p:txBody>
      </p:sp>
      <p:sp>
        <p:nvSpPr>
          <p:cNvPr id="7" name="Content Placeholder 2">
            <a:extLst>
              <a:ext uri="{FF2B5EF4-FFF2-40B4-BE49-F238E27FC236}">
                <a16:creationId xmlns:a16="http://schemas.microsoft.com/office/drawing/2014/main" id="{4A68487E-D2C4-4156-8154-48EA93C53808}"/>
              </a:ext>
            </a:extLst>
          </p:cNvPr>
          <p:cNvSpPr txBox="1">
            <a:spLocks/>
          </p:cNvSpPr>
          <p:nvPr/>
        </p:nvSpPr>
        <p:spPr>
          <a:xfrm>
            <a:off x="477672" y="1357620"/>
            <a:ext cx="8313402" cy="4993968"/>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2800" b="0" i="0" kern="1200">
                <a:solidFill>
                  <a:schemeClr val="tx1"/>
                </a:solidFill>
                <a:latin typeface="Open Sans Light"/>
                <a:ea typeface="+mn-ea"/>
                <a:cs typeface="L Futura Light"/>
              </a:defRPr>
            </a:lvl1pPr>
            <a:lvl2pPr marL="742950" indent="-285750" algn="l" defTabSz="457200" rtl="0" eaLnBrk="1" latinLnBrk="0" hangingPunct="1">
              <a:spcBef>
                <a:spcPct val="20000"/>
              </a:spcBef>
              <a:buFont typeface="Arial"/>
              <a:buChar char="–"/>
              <a:defRPr sz="2400" b="0" i="0" kern="1200">
                <a:solidFill>
                  <a:schemeClr val="tx1"/>
                </a:solidFill>
                <a:latin typeface="Open Sans Light"/>
                <a:ea typeface="+mn-ea"/>
                <a:cs typeface="L Futura Light"/>
              </a:defRPr>
            </a:lvl2pPr>
            <a:lvl3pPr marL="1143000" indent="-228600" algn="l" defTabSz="457200" rtl="0" eaLnBrk="1" latinLnBrk="0" hangingPunct="1">
              <a:spcBef>
                <a:spcPct val="20000"/>
              </a:spcBef>
              <a:buFont typeface="Arial"/>
              <a:buChar char="•"/>
              <a:defRPr sz="2000" b="0" i="0" kern="1200">
                <a:solidFill>
                  <a:schemeClr val="tx1"/>
                </a:solidFill>
                <a:latin typeface="Open Sans Light"/>
                <a:ea typeface="+mn-ea"/>
                <a:cs typeface="L Futura Light"/>
              </a:defRPr>
            </a:lvl3pPr>
            <a:lvl4pPr marL="16002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4pPr>
            <a:lvl5pPr marL="20574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50000"/>
              </a:lnSpc>
              <a:buFont typeface="Arial"/>
              <a:buNone/>
            </a:pPr>
            <a:r>
              <a:rPr lang="en-US" sz="3800" u="sng" dirty="0">
                <a:solidFill>
                  <a:srgbClr val="118EBB"/>
                </a:solidFill>
                <a:latin typeface="Arial Rounded MT Bold" panose="020F0704030504030204" pitchFamily="34" charset="0"/>
              </a:rPr>
              <a:t>Customized Corporate Access </a:t>
            </a:r>
          </a:p>
          <a:p>
            <a:pPr marL="0" indent="0" algn="ctr">
              <a:lnSpc>
                <a:spcPct val="150000"/>
              </a:lnSpc>
              <a:buFont typeface="Arial"/>
              <a:buNone/>
            </a:pPr>
            <a:r>
              <a:rPr lang="en-US" sz="3800" u="sng" dirty="0">
                <a:solidFill>
                  <a:srgbClr val="118EBB"/>
                </a:solidFill>
                <a:latin typeface="Arial Rounded MT Bold" panose="020F0704030504030204" pitchFamily="34" charset="0"/>
              </a:rPr>
              <a:t>Mobile App/Dashboard (</a:t>
            </a:r>
            <a:r>
              <a:rPr lang="en-US" sz="3800" u="sng" dirty="0">
                <a:solidFill>
                  <a:srgbClr val="D07E06"/>
                </a:solidFill>
                <a:latin typeface="Arial Rounded MT Bold" panose="020F0704030504030204" pitchFamily="34" charset="0"/>
              </a:rPr>
              <a:t>C-PASS</a:t>
            </a:r>
            <a:r>
              <a:rPr lang="en-US" sz="3800" u="sng" dirty="0">
                <a:solidFill>
                  <a:srgbClr val="118EBB"/>
                </a:solidFill>
                <a:latin typeface="Arial Rounded MT Bold" panose="020F0704030504030204" pitchFamily="34" charset="0"/>
              </a:rPr>
              <a:t>) </a:t>
            </a:r>
          </a:p>
          <a:p>
            <a:pPr>
              <a:lnSpc>
                <a:spcPct val="150000"/>
              </a:lnSpc>
              <a:buFont typeface="Wingdings" panose="05000000000000000000" pitchFamily="2" charset="2"/>
              <a:buChar char="Ø"/>
            </a:pPr>
            <a:r>
              <a:rPr lang="en-US" sz="2600" dirty="0">
                <a:solidFill>
                  <a:srgbClr val="118EBB"/>
                </a:solidFill>
                <a:latin typeface="Arial Rounded MT Bold" panose="020F0704030504030204" pitchFamily="34" charset="0"/>
                <a:cs typeface="Open Sans"/>
              </a:rPr>
              <a:t>Industry specific profile and data analysis</a:t>
            </a:r>
          </a:p>
          <a:p>
            <a:pPr>
              <a:lnSpc>
                <a:spcPct val="150000"/>
              </a:lnSpc>
              <a:buFont typeface="Wingdings" panose="05000000000000000000" pitchFamily="2" charset="2"/>
              <a:buChar char="Ø"/>
            </a:pPr>
            <a:r>
              <a:rPr lang="en-US" sz="2600" dirty="0">
                <a:solidFill>
                  <a:srgbClr val="118EBB"/>
                </a:solidFill>
                <a:latin typeface="Arial Rounded MT Bold" panose="020F0704030504030204" pitchFamily="34" charset="0"/>
                <a:cs typeface="Open Sans"/>
              </a:rPr>
              <a:t>Workforce injury trends and other metrics </a:t>
            </a:r>
          </a:p>
          <a:p>
            <a:pPr>
              <a:lnSpc>
                <a:spcPct val="150000"/>
              </a:lnSpc>
              <a:buFont typeface="Wingdings" panose="05000000000000000000" pitchFamily="2" charset="2"/>
              <a:buChar char="Ø"/>
            </a:pPr>
            <a:r>
              <a:rPr lang="en-US" sz="2600" dirty="0">
                <a:solidFill>
                  <a:srgbClr val="118EBB"/>
                </a:solidFill>
                <a:latin typeface="Arial Rounded MT Bold" panose="020F0704030504030204" pitchFamily="34" charset="0"/>
                <a:cs typeface="Open Sans"/>
              </a:rPr>
              <a:t>Evidence-based intervention protocols and recovery time-line for medical treatment of injuries </a:t>
            </a:r>
          </a:p>
          <a:p>
            <a:pPr>
              <a:lnSpc>
                <a:spcPct val="150000"/>
              </a:lnSpc>
              <a:buFont typeface="Wingdings" panose="05000000000000000000" pitchFamily="2" charset="2"/>
              <a:buChar char="Ø"/>
            </a:pPr>
            <a:r>
              <a:rPr lang="en-US" sz="2600" dirty="0">
                <a:solidFill>
                  <a:srgbClr val="118EBB"/>
                </a:solidFill>
                <a:latin typeface="Arial Rounded MT Bold" panose="020F0704030504030204" pitchFamily="34" charset="0"/>
                <a:cs typeface="Open Sans"/>
              </a:rPr>
              <a:t>Risk calculations based on work type, age and gender </a:t>
            </a:r>
          </a:p>
          <a:p>
            <a:pPr>
              <a:lnSpc>
                <a:spcPct val="150000"/>
              </a:lnSpc>
              <a:buFont typeface="Wingdings" panose="05000000000000000000" pitchFamily="2" charset="2"/>
              <a:buChar char="Ø"/>
            </a:pPr>
            <a:r>
              <a:rPr lang="en-US" sz="2600" dirty="0">
                <a:solidFill>
                  <a:srgbClr val="118EBB"/>
                </a:solidFill>
                <a:latin typeface="Arial Rounded MT Bold" panose="020F0704030504030204" pitchFamily="34" charset="0"/>
                <a:cs typeface="Open Sans"/>
              </a:rPr>
              <a:t>Interactive access to management of care data</a:t>
            </a:r>
          </a:p>
          <a:p>
            <a:pPr>
              <a:lnSpc>
                <a:spcPct val="150000"/>
              </a:lnSpc>
              <a:buFont typeface="Wingdings" panose="05000000000000000000" pitchFamily="2" charset="2"/>
              <a:buChar char="Ø"/>
            </a:pPr>
            <a:r>
              <a:rPr lang="en-US" sz="2600" dirty="0">
                <a:solidFill>
                  <a:srgbClr val="118EBB"/>
                </a:solidFill>
                <a:latin typeface="Arial Rounded MT Bold" panose="020F0704030504030204" pitchFamily="34" charset="0"/>
                <a:cs typeface="Open Sans"/>
              </a:rPr>
              <a:t>Develop benchmark metrics</a:t>
            </a:r>
          </a:p>
          <a:p>
            <a:pPr>
              <a:lnSpc>
                <a:spcPct val="150000"/>
              </a:lnSpc>
              <a:buFont typeface="Wingdings" panose="05000000000000000000" pitchFamily="2" charset="2"/>
              <a:buChar char="Ø"/>
            </a:pPr>
            <a:r>
              <a:rPr lang="en-US" sz="2600" dirty="0">
                <a:solidFill>
                  <a:srgbClr val="118EBB"/>
                </a:solidFill>
                <a:latin typeface="Arial Rounded MT Bold" panose="020F0704030504030204" pitchFamily="34" charset="0"/>
                <a:cs typeface="Open Sans"/>
              </a:rPr>
              <a:t>Real-time Feedback on safety and prevention standards</a:t>
            </a:r>
          </a:p>
          <a:p>
            <a:pPr>
              <a:lnSpc>
                <a:spcPct val="150000"/>
              </a:lnSpc>
              <a:buFont typeface="Wingdings" panose="05000000000000000000" pitchFamily="2" charset="2"/>
              <a:buChar char="Ø"/>
            </a:pPr>
            <a:r>
              <a:rPr lang="en-US" sz="2600" dirty="0">
                <a:solidFill>
                  <a:srgbClr val="118EBB"/>
                </a:solidFill>
                <a:latin typeface="Arial Rounded MT Bold" panose="020F0704030504030204" pitchFamily="34" charset="0"/>
                <a:cs typeface="Open Sans"/>
              </a:rPr>
              <a:t>Pre-paid wellness packages and workshops </a:t>
            </a:r>
          </a:p>
          <a:p>
            <a:pPr marL="0" indent="0">
              <a:lnSpc>
                <a:spcPct val="150000"/>
              </a:lnSpc>
              <a:buNone/>
            </a:pPr>
            <a:endParaRPr lang="en-US" sz="2400" dirty="0">
              <a:solidFill>
                <a:srgbClr val="118EBB"/>
              </a:solidFill>
              <a:latin typeface="Arial Rounded MT Bold" panose="020F0704030504030204" pitchFamily="34" charset="0"/>
              <a:cs typeface="Open Sans"/>
            </a:endParaRPr>
          </a:p>
          <a:p>
            <a:pPr>
              <a:lnSpc>
                <a:spcPct val="150000"/>
              </a:lnSpc>
              <a:buFont typeface="Wingdings" panose="05000000000000000000" pitchFamily="2" charset="2"/>
              <a:buChar char="Ø"/>
            </a:pPr>
            <a:endParaRPr lang="en-US" sz="2400" dirty="0">
              <a:solidFill>
                <a:srgbClr val="118EBB"/>
              </a:solidFill>
              <a:latin typeface="Arial Rounded MT Bold" panose="020F0704030504030204" pitchFamily="34" charset="0"/>
              <a:cs typeface="Open Sans"/>
            </a:endParaRPr>
          </a:p>
          <a:p>
            <a:pPr>
              <a:lnSpc>
                <a:spcPct val="150000"/>
              </a:lnSpc>
              <a:buFont typeface="Wingdings" panose="05000000000000000000" pitchFamily="2" charset="2"/>
              <a:buChar char="Ø"/>
            </a:pPr>
            <a:endParaRPr lang="en-US" sz="2400" dirty="0">
              <a:solidFill>
                <a:srgbClr val="00006E"/>
              </a:solidFill>
              <a:latin typeface="Arial Rounded MT Bold" panose="020F0704030504030204" pitchFamily="34" charset="0"/>
              <a:cs typeface="Open Sans"/>
            </a:endParaRPr>
          </a:p>
        </p:txBody>
      </p:sp>
      <p:sp>
        <p:nvSpPr>
          <p:cNvPr id="8" name="Footer Placeholder 6">
            <a:extLst>
              <a:ext uri="{FF2B5EF4-FFF2-40B4-BE49-F238E27FC236}">
                <a16:creationId xmlns:a16="http://schemas.microsoft.com/office/drawing/2014/main" id="{4E898355-024A-4D80-9C3B-2EE276386E57}"/>
              </a:ext>
            </a:extLst>
          </p:cNvPr>
          <p:cNvSpPr>
            <a:spLocks noGrp="1"/>
          </p:cNvSpPr>
          <p:nvPr>
            <p:ph type="ftr" sz="quarter" idx="11"/>
          </p:nvPr>
        </p:nvSpPr>
        <p:spPr>
          <a:xfrm>
            <a:off x="-1" y="6240283"/>
            <a:ext cx="9144000" cy="597719"/>
          </a:xfrm>
        </p:spPr>
        <p:txBody>
          <a:bodyPr/>
          <a:lstStyle/>
          <a:p>
            <a:endParaRPr lang="en-US" dirty="0">
              <a:solidFill>
                <a:srgbClr val="118EBB"/>
              </a:solidFill>
            </a:endParaRPr>
          </a:p>
          <a:p>
            <a:r>
              <a:rPr lang="en-US" dirty="0">
                <a:solidFill>
                  <a:srgbClr val="118EBB"/>
                </a:solidFill>
              </a:rPr>
              <a:t>UNAUTHORIZED DISTRIBUTION OR DISCLOSURE OF THE INFORMATION IS STRICTLY PROHIBITED</a:t>
            </a:r>
          </a:p>
          <a:p>
            <a:endParaRPr lang="en-US" dirty="0"/>
          </a:p>
        </p:txBody>
      </p:sp>
    </p:spTree>
    <p:extLst>
      <p:ext uri="{BB962C8B-B14F-4D97-AF65-F5344CB8AC3E}">
        <p14:creationId xmlns:p14="http://schemas.microsoft.com/office/powerpoint/2010/main" val="3010069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ttyImages-472729948_LDM.jpg"/>
          <p:cNvPicPr>
            <a:picLocks noChangeAspect="1"/>
          </p:cNvPicPr>
          <p:nvPr/>
        </p:nvPicPr>
        <p:blipFill>
          <a:blip r:embed="rId3">
            <a:alphaModFix amt="49000"/>
            <a:extLst>
              <a:ext uri="{28A0092B-C50C-407E-A947-70E740481C1C}">
                <a14:useLocalDpi xmlns:a14="http://schemas.microsoft.com/office/drawing/2010/main" val="0"/>
              </a:ext>
            </a:extLst>
          </a:blip>
          <a:stretch>
            <a:fillRect/>
          </a:stretch>
        </p:blipFill>
        <p:spPr>
          <a:xfrm>
            <a:off x="1" y="0"/>
            <a:ext cx="9144000" cy="6858000"/>
          </a:xfrm>
          <a:prstGeom prst="rect">
            <a:avLst/>
          </a:prstGeom>
        </p:spPr>
      </p:pic>
      <p:pic>
        <p:nvPicPr>
          <p:cNvPr id="5" name="Picture 4" descr="A close up of a logo&#10;&#10;Description automatically generated">
            <a:extLst>
              <a:ext uri="{FF2B5EF4-FFF2-40B4-BE49-F238E27FC236}">
                <a16:creationId xmlns:a16="http://schemas.microsoft.com/office/drawing/2014/main" id="{C4A6DA3C-ACFD-4B29-81E3-D9E208D4E12D}"/>
              </a:ext>
            </a:extLst>
          </p:cNvPr>
          <p:cNvPicPr>
            <a:picLocks noChangeAspect="1"/>
          </p:cNvPicPr>
          <p:nvPr/>
        </p:nvPicPr>
        <p:blipFill>
          <a:blip r:embed="rId4"/>
          <a:stretch>
            <a:fillRect/>
          </a:stretch>
        </p:blipFill>
        <p:spPr>
          <a:xfrm>
            <a:off x="0" y="0"/>
            <a:ext cx="1256928" cy="1242645"/>
          </a:xfrm>
          <a:prstGeom prst="rect">
            <a:avLst/>
          </a:prstGeom>
        </p:spPr>
      </p:pic>
      <p:sp>
        <p:nvSpPr>
          <p:cNvPr id="4" name="Title 1">
            <a:extLst>
              <a:ext uri="{FF2B5EF4-FFF2-40B4-BE49-F238E27FC236}">
                <a16:creationId xmlns:a16="http://schemas.microsoft.com/office/drawing/2014/main" id="{F2856ED2-D928-4F97-8001-A12763909DCE}"/>
              </a:ext>
            </a:extLst>
          </p:cNvPr>
          <p:cNvSpPr txBox="1">
            <a:spLocks/>
          </p:cNvSpPr>
          <p:nvPr/>
        </p:nvSpPr>
        <p:spPr>
          <a:xfrm>
            <a:off x="1501254" y="272956"/>
            <a:ext cx="7642746" cy="1242644"/>
          </a:xfrm>
          <a:prstGeom prst="rect">
            <a:avLst/>
          </a:prstGeom>
        </p:spPr>
        <p:txBody>
          <a:bodyPr>
            <a:normAutofit fontScale="52500" lnSpcReduction="20000"/>
          </a:bodyPr>
          <a:lstStyle>
            <a:lvl1pPr algn="l" defTabSz="457200" rtl="0" eaLnBrk="1" latinLnBrk="0" hangingPunct="1">
              <a:spcBef>
                <a:spcPct val="0"/>
              </a:spcBef>
              <a:buNone/>
              <a:defRPr sz="4000" b="0" i="0" kern="1200" cap="none">
                <a:solidFill>
                  <a:schemeClr val="tx1"/>
                </a:solidFill>
                <a:latin typeface="Open Sans"/>
                <a:ea typeface="+mj-ea"/>
                <a:cs typeface="Futura Book"/>
              </a:defRPr>
            </a:lvl1pPr>
          </a:lstStyle>
          <a:p>
            <a:endParaRPr lang="en-US" sz="4400" dirty="0">
              <a:solidFill>
                <a:srgbClr val="118EBB"/>
              </a:solidFill>
              <a:latin typeface="Arial Rounded MT Bold" panose="020F0704030504030204" pitchFamily="34" charset="0"/>
              <a:cs typeface="Calibri" panose="020F0502020204030204" pitchFamily="34" charset="0"/>
            </a:endParaRPr>
          </a:p>
          <a:p>
            <a:r>
              <a:rPr lang="en-US" sz="7600" dirty="0">
                <a:solidFill>
                  <a:srgbClr val="118EBB"/>
                </a:solidFill>
                <a:latin typeface="Arial Rounded MT Bold" panose="020F0704030504030204" pitchFamily="34" charset="0"/>
                <a:cs typeface="Calibri" panose="020F0502020204030204" pitchFamily="34" charset="0"/>
              </a:rPr>
              <a:t>Instant Intake Process</a:t>
            </a:r>
            <a:br>
              <a:rPr lang="en-US" dirty="0">
                <a:solidFill>
                  <a:srgbClr val="118EBB"/>
                </a:solidFill>
              </a:rPr>
            </a:br>
            <a:endParaRPr lang="en-US" dirty="0"/>
          </a:p>
        </p:txBody>
      </p:sp>
      <p:sp>
        <p:nvSpPr>
          <p:cNvPr id="7" name="Content Placeholder 2">
            <a:extLst>
              <a:ext uri="{FF2B5EF4-FFF2-40B4-BE49-F238E27FC236}">
                <a16:creationId xmlns:a16="http://schemas.microsoft.com/office/drawing/2014/main" id="{4A68487E-D2C4-4156-8154-48EA93C53808}"/>
              </a:ext>
            </a:extLst>
          </p:cNvPr>
          <p:cNvSpPr txBox="1">
            <a:spLocks/>
          </p:cNvSpPr>
          <p:nvPr/>
        </p:nvSpPr>
        <p:spPr>
          <a:xfrm>
            <a:off x="477672" y="1357620"/>
            <a:ext cx="8313402" cy="4993968"/>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2800" b="0" i="0" kern="1200">
                <a:solidFill>
                  <a:schemeClr val="tx1"/>
                </a:solidFill>
                <a:latin typeface="Open Sans Light"/>
                <a:ea typeface="+mn-ea"/>
                <a:cs typeface="L Futura Light"/>
              </a:defRPr>
            </a:lvl1pPr>
            <a:lvl2pPr marL="742950" indent="-285750" algn="l" defTabSz="457200" rtl="0" eaLnBrk="1" latinLnBrk="0" hangingPunct="1">
              <a:spcBef>
                <a:spcPct val="20000"/>
              </a:spcBef>
              <a:buFont typeface="Arial"/>
              <a:buChar char="–"/>
              <a:defRPr sz="2400" b="0" i="0" kern="1200">
                <a:solidFill>
                  <a:schemeClr val="tx1"/>
                </a:solidFill>
                <a:latin typeface="Open Sans Light"/>
                <a:ea typeface="+mn-ea"/>
                <a:cs typeface="L Futura Light"/>
              </a:defRPr>
            </a:lvl2pPr>
            <a:lvl3pPr marL="1143000" indent="-228600" algn="l" defTabSz="457200" rtl="0" eaLnBrk="1" latinLnBrk="0" hangingPunct="1">
              <a:spcBef>
                <a:spcPct val="20000"/>
              </a:spcBef>
              <a:buFont typeface="Arial"/>
              <a:buChar char="•"/>
              <a:defRPr sz="2000" b="0" i="0" kern="1200">
                <a:solidFill>
                  <a:schemeClr val="tx1"/>
                </a:solidFill>
                <a:latin typeface="Open Sans Light"/>
                <a:ea typeface="+mn-ea"/>
                <a:cs typeface="L Futura Light"/>
              </a:defRPr>
            </a:lvl3pPr>
            <a:lvl4pPr marL="16002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4pPr>
            <a:lvl5pPr marL="20574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50000"/>
              </a:lnSpc>
              <a:buNone/>
            </a:pPr>
            <a:r>
              <a:rPr lang="en-US" sz="3200" u="sng" dirty="0">
                <a:solidFill>
                  <a:srgbClr val="118EBB"/>
                </a:solidFill>
                <a:latin typeface="Arial Rounded MT Bold" panose="020F0704030504030204" pitchFamily="34" charset="0"/>
              </a:rPr>
              <a:t>Customized Worker Access </a:t>
            </a:r>
          </a:p>
          <a:p>
            <a:pPr marL="0" indent="0" algn="ctr">
              <a:lnSpc>
                <a:spcPct val="150000"/>
              </a:lnSpc>
              <a:buNone/>
            </a:pPr>
            <a:r>
              <a:rPr lang="en-US" sz="3200" u="sng" dirty="0">
                <a:solidFill>
                  <a:srgbClr val="118EBB"/>
                </a:solidFill>
                <a:latin typeface="Arial Rounded MT Bold" panose="020F0704030504030204" pitchFamily="34" charset="0"/>
              </a:rPr>
              <a:t>Mobile App/Dashboard (</a:t>
            </a:r>
            <a:r>
              <a:rPr lang="en-US" sz="3200" u="sng" dirty="0">
                <a:solidFill>
                  <a:srgbClr val="D07E06"/>
                </a:solidFill>
                <a:latin typeface="Arial Rounded MT Bold" panose="020F0704030504030204" pitchFamily="34" charset="0"/>
              </a:rPr>
              <a:t>W-PASS</a:t>
            </a:r>
            <a:r>
              <a:rPr lang="en-US" sz="3200" u="sng" dirty="0">
                <a:solidFill>
                  <a:srgbClr val="118EBB"/>
                </a:solidFill>
                <a:latin typeface="Arial Rounded MT Bold" panose="020F0704030504030204" pitchFamily="34" charset="0"/>
              </a:rPr>
              <a:t>) </a:t>
            </a:r>
          </a:p>
          <a:p>
            <a:pPr>
              <a:lnSpc>
                <a:spcPct val="150000"/>
              </a:lnSpc>
              <a:buFont typeface="Wingdings" panose="05000000000000000000" pitchFamily="2" charset="2"/>
              <a:buChar char="Ø"/>
            </a:pPr>
            <a:r>
              <a:rPr lang="en-US" dirty="0">
                <a:solidFill>
                  <a:srgbClr val="118EBB"/>
                </a:solidFill>
                <a:latin typeface="Arial Rounded MT Bold" panose="020F0704030504030204" pitchFamily="34" charset="0"/>
                <a:cs typeface="Open Sans"/>
              </a:rPr>
              <a:t>Individual profile login </a:t>
            </a:r>
          </a:p>
          <a:p>
            <a:pPr>
              <a:lnSpc>
                <a:spcPct val="150000"/>
              </a:lnSpc>
              <a:buFont typeface="Wingdings" panose="05000000000000000000" pitchFamily="2" charset="2"/>
              <a:buChar char="Ø"/>
            </a:pPr>
            <a:r>
              <a:rPr lang="en-US" dirty="0">
                <a:solidFill>
                  <a:srgbClr val="118EBB"/>
                </a:solidFill>
                <a:latin typeface="Arial Rounded MT Bold" panose="020F0704030504030204" pitchFamily="34" charset="0"/>
                <a:cs typeface="Open Sans"/>
              </a:rPr>
              <a:t>Instant access for reporting injury</a:t>
            </a:r>
          </a:p>
          <a:p>
            <a:pPr>
              <a:lnSpc>
                <a:spcPct val="150000"/>
              </a:lnSpc>
              <a:buFont typeface="Wingdings" panose="05000000000000000000" pitchFamily="2" charset="2"/>
              <a:buChar char="Ø"/>
            </a:pPr>
            <a:r>
              <a:rPr lang="en-US" dirty="0">
                <a:solidFill>
                  <a:srgbClr val="118EBB"/>
                </a:solidFill>
                <a:latin typeface="Arial Rounded MT Bold" panose="020F0704030504030204" pitchFamily="34" charset="0"/>
                <a:cs typeface="Open Sans"/>
              </a:rPr>
              <a:t>Interactive access to management of care process</a:t>
            </a:r>
          </a:p>
          <a:p>
            <a:pPr>
              <a:lnSpc>
                <a:spcPct val="150000"/>
              </a:lnSpc>
              <a:buFont typeface="Wingdings" panose="05000000000000000000" pitchFamily="2" charset="2"/>
              <a:buChar char="Ø"/>
            </a:pPr>
            <a:r>
              <a:rPr lang="en-US" dirty="0">
                <a:solidFill>
                  <a:srgbClr val="118EBB"/>
                </a:solidFill>
                <a:latin typeface="Arial Rounded MT Bold" panose="020F0704030504030204" pitchFamily="34" charset="0"/>
                <a:cs typeface="Open Sans"/>
              </a:rPr>
              <a:t>Real-time Feedback on safety and prevention standards</a:t>
            </a:r>
          </a:p>
          <a:p>
            <a:pPr>
              <a:lnSpc>
                <a:spcPct val="150000"/>
              </a:lnSpc>
              <a:buFont typeface="Wingdings" panose="05000000000000000000" pitchFamily="2" charset="2"/>
              <a:buChar char="Ø"/>
            </a:pPr>
            <a:r>
              <a:rPr lang="en-US" dirty="0">
                <a:solidFill>
                  <a:srgbClr val="118EBB"/>
                </a:solidFill>
                <a:latin typeface="Arial Rounded MT Bold" panose="020F0704030504030204" pitchFamily="34" charset="0"/>
                <a:cs typeface="Open Sans"/>
              </a:rPr>
              <a:t>Pre-paid wellness packages and workshops</a:t>
            </a:r>
          </a:p>
          <a:p>
            <a:pPr>
              <a:lnSpc>
                <a:spcPct val="150000"/>
              </a:lnSpc>
              <a:buFont typeface="Wingdings" panose="05000000000000000000" pitchFamily="2" charset="2"/>
              <a:buChar char="Ø"/>
            </a:pPr>
            <a:r>
              <a:rPr lang="en-US" dirty="0">
                <a:solidFill>
                  <a:srgbClr val="118EBB"/>
                </a:solidFill>
                <a:latin typeface="Arial Rounded MT Bold" panose="020F0704030504030204" pitchFamily="34" charset="0"/>
                <a:cs typeface="Open Sans"/>
              </a:rPr>
              <a:t>Custom-made tools to address workplace ergonomics, stress and behavioral health data. </a:t>
            </a:r>
          </a:p>
          <a:p>
            <a:pPr marL="0" indent="0">
              <a:lnSpc>
                <a:spcPct val="150000"/>
              </a:lnSpc>
              <a:buFont typeface="Arial"/>
              <a:buNone/>
            </a:pPr>
            <a:endParaRPr lang="en-US" dirty="0">
              <a:solidFill>
                <a:srgbClr val="00006E"/>
              </a:solidFill>
              <a:latin typeface="Arial Rounded MT Bold" panose="020F0704030504030204" pitchFamily="34" charset="0"/>
              <a:cs typeface="Open Sans"/>
            </a:endParaRPr>
          </a:p>
        </p:txBody>
      </p:sp>
      <p:sp>
        <p:nvSpPr>
          <p:cNvPr id="8" name="Content Placeholder 2">
            <a:extLst>
              <a:ext uri="{FF2B5EF4-FFF2-40B4-BE49-F238E27FC236}">
                <a16:creationId xmlns:a16="http://schemas.microsoft.com/office/drawing/2014/main" id="{17E83C7A-890A-4862-9B68-74CACD0E46F6}"/>
              </a:ext>
            </a:extLst>
          </p:cNvPr>
          <p:cNvSpPr txBox="1">
            <a:spLocks/>
          </p:cNvSpPr>
          <p:nvPr/>
        </p:nvSpPr>
        <p:spPr>
          <a:xfrm>
            <a:off x="352926" y="2600264"/>
            <a:ext cx="8438148" cy="3751324"/>
          </a:xfrm>
          <a:prstGeom prst="rect">
            <a:avLst/>
          </a:prstGeom>
        </p:spPr>
        <p:txBody>
          <a:bodyPr>
            <a:normAutofit/>
          </a:bodyPr>
          <a:lstStyle>
            <a:lvl1pPr marL="342900" indent="-342900" algn="l" defTabSz="457200" rtl="0" eaLnBrk="1" latinLnBrk="0" hangingPunct="1">
              <a:spcBef>
                <a:spcPct val="20000"/>
              </a:spcBef>
              <a:buFont typeface="Arial"/>
              <a:buChar char="•"/>
              <a:defRPr sz="2800" b="0" i="0" kern="1200">
                <a:solidFill>
                  <a:schemeClr val="tx1"/>
                </a:solidFill>
                <a:latin typeface="Open Sans Light"/>
                <a:ea typeface="+mn-ea"/>
                <a:cs typeface="L Futura Light"/>
              </a:defRPr>
            </a:lvl1pPr>
            <a:lvl2pPr marL="742950" indent="-285750" algn="l" defTabSz="457200" rtl="0" eaLnBrk="1" latinLnBrk="0" hangingPunct="1">
              <a:spcBef>
                <a:spcPct val="20000"/>
              </a:spcBef>
              <a:buFont typeface="Arial"/>
              <a:buChar char="–"/>
              <a:defRPr sz="2400" b="0" i="0" kern="1200">
                <a:solidFill>
                  <a:schemeClr val="tx1"/>
                </a:solidFill>
                <a:latin typeface="Open Sans Light"/>
                <a:ea typeface="+mn-ea"/>
                <a:cs typeface="L Futura Light"/>
              </a:defRPr>
            </a:lvl2pPr>
            <a:lvl3pPr marL="1143000" indent="-228600" algn="l" defTabSz="457200" rtl="0" eaLnBrk="1" latinLnBrk="0" hangingPunct="1">
              <a:spcBef>
                <a:spcPct val="20000"/>
              </a:spcBef>
              <a:buFont typeface="Arial"/>
              <a:buChar char="•"/>
              <a:defRPr sz="2000" b="0" i="0" kern="1200">
                <a:solidFill>
                  <a:schemeClr val="tx1"/>
                </a:solidFill>
                <a:latin typeface="Open Sans Light"/>
                <a:ea typeface="+mn-ea"/>
                <a:cs typeface="L Futura Light"/>
              </a:defRPr>
            </a:lvl3pPr>
            <a:lvl4pPr marL="16002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4pPr>
            <a:lvl5pPr marL="2057400" indent="-228600" algn="l" defTabSz="457200" rtl="0" eaLnBrk="1" latinLnBrk="0" hangingPunct="1">
              <a:spcBef>
                <a:spcPct val="20000"/>
              </a:spcBef>
              <a:buFont typeface="Arial"/>
              <a:buChar char="»"/>
              <a:defRPr sz="1800" b="0" i="0" kern="1200">
                <a:solidFill>
                  <a:schemeClr val="tx1"/>
                </a:solidFill>
                <a:latin typeface="Open Sans Light"/>
                <a:ea typeface="+mn-ea"/>
                <a:cs typeface="L Futur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Font typeface="Arial"/>
              <a:buNone/>
            </a:pPr>
            <a:endParaRPr lang="en-US" b="1" dirty="0">
              <a:solidFill>
                <a:srgbClr val="00006E"/>
              </a:solidFill>
              <a:latin typeface="Arial Rounded MT Bold" panose="020F0704030504030204" pitchFamily="34" charset="0"/>
              <a:cs typeface="Open Sans"/>
            </a:endParaRPr>
          </a:p>
        </p:txBody>
      </p:sp>
      <p:sp>
        <p:nvSpPr>
          <p:cNvPr id="9" name="Footer Placeholder 6">
            <a:extLst>
              <a:ext uri="{FF2B5EF4-FFF2-40B4-BE49-F238E27FC236}">
                <a16:creationId xmlns:a16="http://schemas.microsoft.com/office/drawing/2014/main" id="{2DBD9C1C-3436-4D5E-8C19-147CA2F1F480}"/>
              </a:ext>
            </a:extLst>
          </p:cNvPr>
          <p:cNvSpPr>
            <a:spLocks noGrp="1"/>
          </p:cNvSpPr>
          <p:nvPr>
            <p:ph type="ftr" sz="quarter" idx="11"/>
          </p:nvPr>
        </p:nvSpPr>
        <p:spPr>
          <a:xfrm>
            <a:off x="-1" y="6240283"/>
            <a:ext cx="9144000" cy="597719"/>
          </a:xfrm>
        </p:spPr>
        <p:txBody>
          <a:bodyPr/>
          <a:lstStyle/>
          <a:p>
            <a:endParaRPr lang="en-US" dirty="0">
              <a:solidFill>
                <a:srgbClr val="118EBB"/>
              </a:solidFill>
            </a:endParaRPr>
          </a:p>
          <a:p>
            <a:r>
              <a:rPr lang="en-US" dirty="0">
                <a:solidFill>
                  <a:srgbClr val="118EBB"/>
                </a:solidFill>
              </a:rPr>
              <a:t>UNAUTHORIZED DISTRIBUTION OR DISCLOSURE OF THE INFORMATION IS STRICTLY PROHIBITED</a:t>
            </a:r>
          </a:p>
          <a:p>
            <a:endParaRPr lang="en-US" dirty="0"/>
          </a:p>
        </p:txBody>
      </p:sp>
    </p:spTree>
    <p:extLst>
      <p:ext uri="{BB962C8B-B14F-4D97-AF65-F5344CB8AC3E}">
        <p14:creationId xmlns:p14="http://schemas.microsoft.com/office/powerpoint/2010/main" val="58159108"/>
      </p:ext>
    </p:extLst>
  </p:cSld>
  <p:clrMapOvr>
    <a:masterClrMapping/>
  </p:clrMapOvr>
</p:sld>
</file>

<file path=ppt/theme/theme1.xml><?xml version="1.0" encoding="utf-8"?>
<a:theme xmlns:a="http://schemas.openxmlformats.org/drawingml/2006/main" name="Office Theme">
  <a:themeElements>
    <a:clrScheme name="Custom 11">
      <a:dk1>
        <a:srgbClr val="00006E"/>
      </a:dk1>
      <a:lt1>
        <a:srgbClr val="FFFFFF"/>
      </a:lt1>
      <a:dk2>
        <a:srgbClr val="263766"/>
      </a:dk2>
      <a:lt2>
        <a:srgbClr val="EEECE1"/>
      </a:lt2>
      <a:accent1>
        <a:srgbClr val="4F81BD"/>
      </a:accent1>
      <a:accent2>
        <a:srgbClr val="186564"/>
      </a:accent2>
      <a:accent3>
        <a:srgbClr val="9BBB59"/>
      </a:accent3>
      <a:accent4>
        <a:srgbClr val="80D8A2"/>
      </a:accent4>
      <a:accent5>
        <a:srgbClr val="4BACC6"/>
      </a:accent5>
      <a:accent6>
        <a:srgbClr val="71969D"/>
      </a:accent6>
      <a:hlink>
        <a:srgbClr val="0000FF"/>
      </a:hlink>
      <a:folHlink>
        <a:srgbClr val="4CF6A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20621</TotalTime>
  <Words>1749</Words>
  <Application>Microsoft Office PowerPoint</Application>
  <PresentationFormat>On-screen Show (4:3)</PresentationFormat>
  <Paragraphs>188</Paragraphs>
  <Slides>20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Arial Black</vt:lpstr>
      <vt:lpstr>Arial Rounded MT Bold</vt:lpstr>
      <vt:lpstr>Calibri</vt:lpstr>
      <vt:lpstr>Futura Book</vt:lpstr>
      <vt:lpstr>Open Sans</vt:lpstr>
      <vt:lpstr>Open Sans Light</vt:lpstr>
      <vt:lpstr>Segoe Print</vt:lpstr>
      <vt:lpstr>Wingdings</vt:lpstr>
      <vt:lpstr>Office Theme</vt:lpstr>
      <vt:lpstr>PrevWORKS</vt:lpstr>
      <vt:lpstr>PowerPoint Presentation</vt:lpstr>
      <vt:lpstr>PowerPoint Presentation</vt:lpstr>
      <vt:lpstr>PowerPoint Presentation</vt:lpstr>
      <vt:lpstr> A Game Changer </vt:lpstr>
      <vt:lpstr> Centralizing Analytics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Workplace Safety Benefits</vt:lpstr>
      <vt:lpstr>Numbers Are Impressive</vt:lpstr>
      <vt:lpstr>The Value of PrevWORKS™</vt:lpstr>
      <vt:lpstr>    A Few Final Words</vt:lpstr>
      <vt:lpstr>PowerPoint Presentation</vt:lpstr>
      <vt:lpstr>Let’s Connect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PrevWORKS</dc:title>
  <dc:creator>Naila Khalaf</dc:creator>
  <cp:lastModifiedBy>Naila Khalaf</cp:lastModifiedBy>
  <cp:revision>63</cp:revision>
  <cp:lastPrinted>2019-05-24T04:54:29Z</cp:lastPrinted>
  <dcterms:created xsi:type="dcterms:W3CDTF">2019-05-21T23:56:02Z</dcterms:created>
  <dcterms:modified xsi:type="dcterms:W3CDTF">2019-06-11T05:33:43Z</dcterms:modified>
</cp:coreProperties>
</file>